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832_62FBE565.xml" ContentType="application/vnd.ms-powerpoint.comments+xml"/>
  <Override PartName="/ppt/comments/modernComment_834_174B4C1C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6"/>
  </p:notesMasterIdLst>
  <p:handoutMasterIdLst>
    <p:handoutMasterId r:id="rId27"/>
  </p:handoutMasterIdLst>
  <p:sldIdLst>
    <p:sldId id="2096" r:id="rId2"/>
    <p:sldId id="357" r:id="rId3"/>
    <p:sldId id="2117" r:id="rId4"/>
    <p:sldId id="2097" r:id="rId5"/>
    <p:sldId id="2098" r:id="rId6"/>
    <p:sldId id="2107" r:id="rId7"/>
    <p:sldId id="2108" r:id="rId8"/>
    <p:sldId id="2100" r:id="rId9"/>
    <p:sldId id="2112" r:id="rId10"/>
    <p:sldId id="2104" r:id="rId11"/>
    <p:sldId id="2103" r:id="rId12"/>
    <p:sldId id="2101" r:id="rId13"/>
    <p:sldId id="2120" r:id="rId14"/>
    <p:sldId id="2118" r:id="rId15"/>
    <p:sldId id="2119" r:id="rId16"/>
    <p:sldId id="2121" r:id="rId17"/>
    <p:sldId id="2122" r:id="rId18"/>
    <p:sldId id="2124" r:id="rId19"/>
    <p:sldId id="2126" r:id="rId20"/>
    <p:sldId id="2128" r:id="rId21"/>
    <p:sldId id="2099" r:id="rId22"/>
    <p:sldId id="2114" r:id="rId23"/>
    <p:sldId id="382" r:id="rId24"/>
    <p:sldId id="374" r:id="rId25"/>
  </p:sldIdLst>
  <p:sldSz cx="12192000" cy="6858000"/>
  <p:notesSz cx="6997700" cy="9283700"/>
  <p:embeddedFontLst>
    <p:embeddedFont>
      <p:font typeface="Amaranth" panose="02000503050000020004" pitchFamily="50" charset="0"/>
      <p:regular r:id="rId28"/>
      <p:bold r:id="rId29"/>
      <p:boldItalic r:id="rId30"/>
    </p:embeddedFont>
    <p:embeddedFont>
      <p:font typeface="Britannic Bold" panose="020B0903060703020204" pitchFamily="34" charset="0"/>
      <p:regular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본고딕 KR Regular" panose="020B0500000000000000" pitchFamily="34" charset="-127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A330891-9F55-9577-F568-D88AD749E631}" name="손수민" initials="손" userId="S::ssmin1215@o365.skku.edu::891547d1-23f4-4fc7-bb9d-3673ba9c4b2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B0FF"/>
    <a:srgbClr val="F4B9F7"/>
    <a:srgbClr val="FFFFFF"/>
    <a:srgbClr val="B14AFF"/>
    <a:srgbClr val="E2F1D9"/>
    <a:srgbClr val="99E3FF"/>
    <a:srgbClr val="FCE5D6"/>
    <a:srgbClr val="FFF2CD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9" autoAdjust="0"/>
    <p:restoredTop sz="86381" autoAdjust="0"/>
  </p:normalViewPr>
  <p:slideViewPr>
    <p:cSldViewPr snapToGrid="0">
      <p:cViewPr varScale="1">
        <p:scale>
          <a:sx n="156" d="100"/>
          <a:sy n="156" d="100"/>
        </p:scale>
        <p:origin x="10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5" d="100"/>
          <a:sy n="105" d="100"/>
        </p:scale>
        <p:origin x="3798" y="1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viewProps" Target="viewProps.xml"/></Relationships>
</file>

<file path=ppt/comments/modernComment_832_62FBE56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C1EAD68-32E6-439C-B214-CAA3187D3270}" authorId="{3A330891-9F55-9577-F568-D88AD749E631}" created="2022-04-01T04:03:10.221">
    <pc:sldMkLst xmlns:pc="http://schemas.microsoft.com/office/powerpoint/2013/main/command">
      <pc:docMk/>
      <pc:sldMk cId="1660675429" sldId="2098"/>
    </pc:sldMkLst>
    <p188:txBody>
      <a:bodyPr/>
      <a:lstStyle/>
      <a:p>
        <a:r>
          <a:rPr lang="ko-KR" altLang="en-US"/>
          <a:t>모르는 내용을 먼저 알려줘 궁금증 유발</a:t>
        </a:r>
      </a:p>
    </p188:txBody>
  </p188:cm>
</p188:cmLst>
</file>

<file path=ppt/comments/modernComment_834_174B4C1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C83DF61-47BF-41D2-B20F-B65D2E734A5A}" authorId="{3A330891-9F55-9577-F568-D88AD749E631}" created="2022-03-31T01:16:55.248">
    <pc:sldMkLst xmlns:pc="http://schemas.microsoft.com/office/powerpoint/2013/main/command">
      <pc:docMk/>
      <pc:sldMk cId="390810652" sldId="2100"/>
    </pc:sldMkLst>
    <p188:replyLst>
      <p188:reply id="{BE2D675B-05F0-4998-8D1F-3AE5E90D7090}" authorId="{3A330891-9F55-9577-F568-D88AD749E631}" created="2022-03-31T02:26:36.779">
        <p188:txBody>
          <a:bodyPr/>
          <a:lstStyle/>
          <a:p>
            <a:r>
              <a:rPr lang="ko-KR" altLang="en-US"/>
              <a:t>solved</a:t>
            </a:r>
          </a:p>
        </p188:txBody>
      </p188:reply>
    </p188:replyLst>
    <p188:txBody>
      <a:bodyPr/>
      <a:lstStyle/>
      <a:p>
        <a:r>
          <a:rPr lang="ko-KR" altLang="en-US"/>
          <a:t>pico process의 EPROCESS 구조체에서 어떻게 ELF64 binary를 가리키는가?
EPROCESS내에 PEB구조체가 존재해서 NT에서는 가리키는거 가능했음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maranth" panose="02000503000000020004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3988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47680-5B45-4075-8EF5-A6499484B3D5}" type="datetimeFigureOut">
              <a:rPr lang="en-US" smtClean="0">
                <a:latin typeface="Amaranth" panose="02000503000000020004" pitchFamily="50" charset="0"/>
              </a:rPr>
              <a:t>4/1/2022</a:t>
            </a:fld>
            <a:endParaRPr lang="en-US" dirty="0">
              <a:latin typeface="Amaranth" panose="02000503000000020004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maranth" panose="02000503000000020004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3988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86DFC2-323F-45CF-9F5E-8362F361C984}" type="slidenum">
              <a:rPr lang="en-US" smtClean="0">
                <a:latin typeface="Amaranth" panose="02000503000000020004" pitchFamily="50" charset="0"/>
              </a:rPr>
              <a:t>‹#›</a:t>
            </a:fld>
            <a:endParaRPr lang="en-US" dirty="0">
              <a:latin typeface="Amaranth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6855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3744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7BC75996-6902-45E1-91B2-84002FE0FDDD}" type="datetimeFigureOut">
              <a:rPr lang="ko-KR" altLang="en-US" smtClean="0"/>
              <a:pPr/>
              <a:t>2022-04-01</a:t>
            </a:fld>
            <a:endParaRPr lang="ko-KR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1160463"/>
            <a:ext cx="5572125" cy="3133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31" tIns="46516" rIns="93031" bIns="46516" rtlCol="0" anchor="ctr"/>
          <a:lstStyle/>
          <a:p>
            <a:endParaRPr lang="ko-KR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9770" y="4467781"/>
            <a:ext cx="5598160" cy="3655457"/>
          </a:xfrm>
          <a:prstGeom prst="rect">
            <a:avLst/>
          </a:prstGeom>
        </p:spPr>
        <p:txBody>
          <a:bodyPr vert="horz" lIns="93031" tIns="46516" rIns="93031" bIns="46516" rtlCol="0"/>
          <a:lstStyle/>
          <a:p>
            <a:pPr lvl="0"/>
            <a:r>
              <a:rPr lang="en-US" altLang="ko-KR" dirty="0"/>
              <a:t>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3744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AC3B06DF-F96A-40D8-B2BA-ACB7EF14802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7953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89159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91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4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5" indent="0" algn="ctr"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735432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354157"/>
            <a:ext cx="3932237" cy="2140168"/>
          </a:xfrm>
        </p:spPr>
        <p:txBody>
          <a:bodyPr anchor="b">
            <a:noAutofit/>
          </a:bodyPr>
          <a:lstStyle>
            <a:lvl1pPr latinLnBrk="0">
              <a:defRPr sz="3600" b="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67299" y="282035"/>
            <a:ext cx="6232071" cy="6439444"/>
          </a:xfrm>
        </p:spPr>
        <p:txBody>
          <a:bodyPr>
            <a:normAutofit/>
          </a:bodyPr>
          <a:lstStyle>
            <a:lvl1pPr marL="274320" indent="-274320" defTabSz="228600" latinLnBrk="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600" b="0" i="0"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defRPr>
            </a:lvl1pPr>
            <a:lvl2pPr marL="868663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400"/>
            </a:lvl2pPr>
            <a:lvl3pPr marL="1371577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000"/>
            </a:lvl3pPr>
            <a:lvl4pPr marL="1714466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4pPr>
            <a:lvl5pPr marL="2171655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556231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latinLnBrk="0">
              <a:defRPr sz="2400"/>
            </a:lvl1pPr>
            <a:lvl2pPr latinLnBrk="0">
              <a:defRPr sz="2000"/>
            </a:lvl2pPr>
            <a:lvl3pPr latinLnBrk="0">
              <a:defRPr sz="1800"/>
            </a:lvl3pPr>
            <a:lvl4pPr latinLnBrk="0">
              <a:defRPr sz="1600"/>
            </a:lvl4pPr>
            <a:lvl5pPr latinLnBrk="0"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766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marL="273600" indent="-273600" latinLnBrk="0">
              <a:buFont typeface="+mj-lt"/>
              <a:buAutoNum type="arabicPeriod"/>
              <a:defRPr sz="2400"/>
            </a:lvl1pPr>
            <a:lvl2pPr marL="687600" indent="-273600" latinLnBrk="0">
              <a:buFont typeface="+mj-lt"/>
              <a:buAutoNum type="arabicPeriod"/>
              <a:defRPr sz="2000"/>
            </a:lvl2pPr>
            <a:lvl3pPr marL="1144800" indent="-230400" latinLnBrk="0">
              <a:buFont typeface="+mj-lt"/>
              <a:buAutoNum type="arabicPeriod"/>
              <a:defRPr sz="1800"/>
            </a:lvl3pPr>
            <a:lvl4pPr latinLnBrk="0"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594302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Black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>
            <a:lvl1pPr latinLnBrk="0"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 latinLnBrk="0">
              <a:defRPr>
                <a:solidFill>
                  <a:schemeClr val="bg1">
                    <a:lumMod val="85000"/>
                  </a:schemeClr>
                </a:solidFill>
              </a:defRPr>
            </a:lvl2pPr>
            <a:lvl3pPr latinLnBrk="0"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 latinLnBrk="0"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 latinLnBrk="0"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18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1839736"/>
            <a:ext cx="10515600" cy="2127254"/>
          </a:xfrm>
        </p:spPr>
        <p:txBody>
          <a:bodyPr>
            <a:no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838200" y="4079526"/>
            <a:ext cx="10515600" cy="227682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4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 latinLnBrk="0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1" y="4814761"/>
            <a:ext cx="10515600" cy="1274893"/>
          </a:xfrm>
        </p:spPr>
        <p:txBody>
          <a:bodyPr>
            <a:normAutofit/>
          </a:bodyPr>
          <a:lstStyle>
            <a:lvl1pPr marL="0" indent="0" latinLnBrk="0" hangingPunct="1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3617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633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78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9" y="1778399"/>
            <a:ext cx="5157787" cy="648001"/>
          </a:xfrm>
        </p:spPr>
        <p:txBody>
          <a:bodyPr anchor="ctr">
            <a:normAutofit/>
          </a:bodyPr>
          <a:lstStyle>
            <a:lvl1pPr marL="0" indent="0" latinLnBrk="0">
              <a:buNone/>
              <a:defRPr sz="2800" b="1" baseline="0">
                <a:latin typeface="+mj-lt"/>
                <a:ea typeface="+mj-ea"/>
                <a:cs typeface="SirinStencil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2" y="1778399"/>
            <a:ext cx="5183188" cy="648001"/>
          </a:xfrm>
        </p:spPr>
        <p:txBody>
          <a:bodyPr anchor="ctr">
            <a:normAutofit/>
          </a:bodyPr>
          <a:lstStyle>
            <a:lvl1pPr marL="0" indent="0">
              <a:buNone/>
              <a:defRPr lang="en-US" altLang="ko-KR" sz="2800" b="1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Monoton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marL="0" lv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044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638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D17A344-6D7C-4984-BF17-9AE7BEB57807}"/>
              </a:ext>
            </a:extLst>
          </p:cNvPr>
          <p:cNvGrpSpPr/>
          <p:nvPr userDrawn="1"/>
        </p:nvGrpSpPr>
        <p:grpSpPr>
          <a:xfrm>
            <a:off x="0" y="6516093"/>
            <a:ext cx="1716737" cy="313861"/>
            <a:chOff x="9574310" y="475081"/>
            <a:chExt cx="1716737" cy="313861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801D1905-60D7-4932-BD69-3101B5A05C21}"/>
                </a:ext>
              </a:extLst>
            </p:cNvPr>
            <p:cNvCxnSpPr>
              <a:cxnSpLocks/>
            </p:cNvCxnSpPr>
            <p:nvPr/>
          </p:nvCxnSpPr>
          <p:spPr>
            <a:xfrm>
              <a:off x="11291047" y="488011"/>
              <a:ext cx="0" cy="288000"/>
            </a:xfrm>
            <a:prstGeom prst="line">
              <a:avLst/>
            </a:prstGeom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바닥글 개체 틀 3">
              <a:extLst>
                <a:ext uri="{FF2B5EF4-FFF2-40B4-BE49-F238E27FC236}">
                  <a16:creationId xmlns:a16="http://schemas.microsoft.com/office/drawing/2014/main" id="{ECA9A5FF-CD52-47B4-B8AE-FC54A2D3B886}"/>
                </a:ext>
              </a:extLst>
            </p:cNvPr>
            <p:cNvSpPr txBox="1">
              <a:spLocks/>
            </p:cNvSpPr>
            <p:nvPr/>
          </p:nvSpPr>
          <p:spPr>
            <a:xfrm>
              <a:off x="9574310" y="475081"/>
              <a:ext cx="1689841" cy="313861"/>
            </a:xfrm>
            <a:prstGeom prst="rect">
              <a:avLst/>
            </a:prstGeom>
            <a:ln w="28575" cap="flat" cmpd="sng" algn="ctr">
              <a:noFill/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Hacker’s In </a:t>
              </a:r>
              <a:r>
                <a:rPr lang="en-US" altLang="ko-KR" dirty="0" err="1">
                  <a:solidFill>
                    <a:schemeClr val="tx1"/>
                  </a:solidFill>
                </a:rPr>
                <a:t>inTrusion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6CA62D2-8D3B-472E-A60D-AE93019400FD}"/>
              </a:ext>
            </a:extLst>
          </p:cNvPr>
          <p:cNvSpPr txBox="1"/>
          <p:nvPr userDrawn="1"/>
        </p:nvSpPr>
        <p:spPr>
          <a:xfrm>
            <a:off x="1689841" y="6516093"/>
            <a:ext cx="527482" cy="313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B15BF13-0622-4A59-B29F-164774F9CAD9}" type="slidenum">
              <a:rPr lang="ko-KR" altLang="en-US" sz="1400" b="1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pPr algn="ctr"/>
              <a:t>‹#›</a:t>
            </a:fld>
            <a:endParaRPr lang="ko-KR" altLang="en-US" sz="1400" b="1" kern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948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71" r:id="rId8"/>
    <p:sldLayoutId id="2147483667" r:id="rId9"/>
    <p:sldLayoutId id="2147483668" r:id="rId10"/>
    <p:sldLayoutId id="2147483669" r:id="rId11"/>
    <p:sldLayoutId id="214748367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hf hdr="0" dt="0"/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000" b="0" kern="1200" spc="100" baseline="0">
          <a:solidFill>
            <a:schemeClr val="tx1"/>
          </a:solidFill>
          <a:latin typeface="+mj-lt"/>
          <a:ea typeface="+mj-ea"/>
          <a:cs typeface="Bungee Shade" charset="0"/>
        </a:defRPr>
      </a:lvl1pPr>
    </p:titleStyle>
    <p:bodyStyle>
      <a:lvl1pPr marL="274320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FF3300"/>
        </a:buClr>
        <a:buFont typeface="Arial" panose="020B0604020202020204" pitchFamily="34" charset="0"/>
        <a:buChar char="•"/>
        <a:defRPr sz="2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1pPr>
      <a:lvl2pPr marL="685783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50"/>
        </a:buClr>
        <a:buFont typeface="Wingdings" panose="05000000000000000000" pitchFamily="2" charset="2"/>
        <a:buChar char=""/>
        <a:defRPr sz="20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2pPr>
      <a:lvl3pPr marL="1142971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F0"/>
        </a:buClr>
        <a:buFont typeface="Arial" panose="020B0604020202020204" pitchFamily="34" charset="0"/>
        <a:buChar char="•"/>
        <a:defRPr sz="18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3pPr>
      <a:lvl4pPr marL="1600160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4pPr>
      <a:lvl5pPr marL="2057349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832_62FBE56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834_174B4C1C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B3880A-7533-4992-8F43-AF36BA4CA9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WSL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C8505D-4F40-463D-BCB8-5EC257FC7E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91597"/>
            <a:ext cx="9144000" cy="1844039"/>
          </a:xfrm>
        </p:spPr>
        <p:txBody>
          <a:bodyPr>
            <a:normAutofit/>
          </a:bodyPr>
          <a:lstStyle/>
          <a:p>
            <a:r>
              <a:rPr lang="en-US" altLang="ko-KR" dirty="0"/>
              <a:t>Project Seminar</a:t>
            </a:r>
          </a:p>
          <a:p>
            <a:r>
              <a:rPr lang="en-US" altLang="ko-KR" dirty="0"/>
              <a:t>22.04.04</a:t>
            </a:r>
          </a:p>
          <a:p>
            <a:r>
              <a:rPr lang="en-US" altLang="ko-KR" dirty="0" err="1"/>
              <a:t>Sumin</a:t>
            </a:r>
            <a:r>
              <a:rPr lang="en-US" altLang="ko-KR" dirty="0"/>
              <a:t> Sohn</a:t>
            </a:r>
          </a:p>
        </p:txBody>
      </p:sp>
    </p:spTree>
    <p:extLst>
      <p:ext uri="{BB962C8B-B14F-4D97-AF65-F5344CB8AC3E}">
        <p14:creationId xmlns:p14="http://schemas.microsoft.com/office/powerpoint/2010/main" val="7630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CB669C-1130-473D-B004-15B069F43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COM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A18E1B-5C9A-4FB3-B6B7-95D57A2036B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원래 </a:t>
            </a:r>
            <a:r>
              <a:rPr lang="en-US" altLang="ko-KR" dirty="0"/>
              <a:t>C</a:t>
            </a:r>
            <a:r>
              <a:rPr lang="ko-KR" altLang="en-US" dirty="0"/>
              <a:t>언어로 개발된 </a:t>
            </a:r>
            <a:r>
              <a:rPr lang="en-US" altLang="ko-KR" dirty="0"/>
              <a:t>API</a:t>
            </a:r>
            <a:r>
              <a:rPr lang="ko-KR" altLang="en-US" dirty="0"/>
              <a:t>는 많은 문제가 존재</a:t>
            </a:r>
            <a:endParaRPr lang="en-US" altLang="ko-KR" dirty="0"/>
          </a:p>
          <a:p>
            <a:pPr lvl="1"/>
            <a:r>
              <a:rPr lang="en-US" altLang="ko-KR" dirty="0"/>
              <a:t>C</a:t>
            </a:r>
            <a:r>
              <a:rPr lang="ko-KR" altLang="en-US" dirty="0"/>
              <a:t>언어로만 함수를 호출해야 함</a:t>
            </a:r>
            <a:r>
              <a:rPr lang="en-US" altLang="ko-KR" dirty="0"/>
              <a:t>, API</a:t>
            </a:r>
            <a:r>
              <a:rPr lang="ko-KR" altLang="en-US" dirty="0"/>
              <a:t>를 업그레이드 하면 새로운 </a:t>
            </a:r>
            <a:r>
              <a:rPr lang="en-US" altLang="ko-KR" dirty="0"/>
              <a:t>API</a:t>
            </a:r>
            <a:r>
              <a:rPr lang="ko-KR" altLang="en-US" dirty="0"/>
              <a:t>파일을 만들어야 함</a:t>
            </a:r>
            <a:endParaRPr lang="en-US" altLang="ko-KR" dirty="0"/>
          </a:p>
          <a:p>
            <a:pPr lvl="1"/>
            <a:r>
              <a:rPr lang="en-US" altLang="ko-KR" dirty="0"/>
              <a:t>E.g., a.dll</a:t>
            </a:r>
            <a:r>
              <a:rPr lang="ko-KR" altLang="en-US" dirty="0"/>
              <a:t>을 쓰는 </a:t>
            </a:r>
            <a:r>
              <a:rPr lang="en-US" altLang="ko-KR" dirty="0"/>
              <a:t>b.exe</a:t>
            </a:r>
            <a:r>
              <a:rPr lang="ko-KR" altLang="en-US" dirty="0"/>
              <a:t>는 </a:t>
            </a:r>
            <a:r>
              <a:rPr lang="en-US" altLang="ko-KR" dirty="0"/>
              <a:t>a2.dll</a:t>
            </a:r>
            <a:r>
              <a:rPr lang="ko-KR" altLang="en-US" dirty="0"/>
              <a:t>이 개발되어도 계속 </a:t>
            </a:r>
            <a:r>
              <a:rPr lang="en-US" altLang="ko-KR" dirty="0"/>
              <a:t>a.dll</a:t>
            </a:r>
            <a:r>
              <a:rPr lang="ko-KR" altLang="en-US" dirty="0"/>
              <a:t>을 사용</a:t>
            </a:r>
            <a:endParaRPr lang="en-US" altLang="ko-KR" dirty="0"/>
          </a:p>
          <a:p>
            <a:r>
              <a:rPr lang="ko-KR" altLang="en-US" dirty="0"/>
              <a:t>이 문제를 해결하기 위해 </a:t>
            </a:r>
            <a:r>
              <a:rPr lang="en-US" altLang="ko-KR" dirty="0"/>
              <a:t>API</a:t>
            </a:r>
            <a:r>
              <a:rPr lang="ko-KR" altLang="en-US" dirty="0"/>
              <a:t> 내부와 관계 없이 틀을 제공하는 인터페이스가 필요</a:t>
            </a:r>
            <a:endParaRPr lang="en-US" altLang="ko-KR" dirty="0"/>
          </a:p>
          <a:p>
            <a:pPr lvl="1"/>
            <a:r>
              <a:rPr lang="ko-KR" altLang="en-US" dirty="0"/>
              <a:t>이것이 </a:t>
            </a:r>
            <a:r>
              <a:rPr lang="en-US" altLang="ko-KR" dirty="0"/>
              <a:t>COM </a:t>
            </a:r>
            <a:r>
              <a:rPr lang="ko-KR" altLang="en-US" dirty="0"/>
              <a:t>인터페이스</a:t>
            </a:r>
            <a:endParaRPr lang="en-US" altLang="ko-KR" dirty="0"/>
          </a:p>
          <a:p>
            <a:r>
              <a:rPr lang="ko-KR" altLang="en-US" dirty="0"/>
              <a:t>내부의 기능을 모르고도 사용 가능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C7B3B6-D9CF-4383-9392-4C1B4E949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0032E04-7A4C-4101-969F-07EB6816856F}"/>
              </a:ext>
            </a:extLst>
          </p:cNvPr>
          <p:cNvSpPr/>
          <p:nvPr/>
        </p:nvSpPr>
        <p:spPr>
          <a:xfrm>
            <a:off x="6661337" y="2087467"/>
            <a:ext cx="4315545" cy="4113307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Windows user space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A70C4B8-2344-40FE-AF03-427582EF02B2}"/>
              </a:ext>
            </a:extLst>
          </p:cNvPr>
          <p:cNvSpPr/>
          <p:nvPr/>
        </p:nvSpPr>
        <p:spPr>
          <a:xfrm>
            <a:off x="8773099" y="2792186"/>
            <a:ext cx="2157773" cy="14940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COM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A05568B-B702-4671-B82B-4D8831C34D95}"/>
              </a:ext>
            </a:extLst>
          </p:cNvPr>
          <p:cNvSpPr/>
          <p:nvPr/>
        </p:nvSpPr>
        <p:spPr>
          <a:xfrm>
            <a:off x="8968338" y="3651988"/>
            <a:ext cx="1890146" cy="399605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LxssManager.dll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7234B7A-898C-4018-8044-37A36348C88A}"/>
              </a:ext>
            </a:extLst>
          </p:cNvPr>
          <p:cNvSpPr/>
          <p:nvPr/>
        </p:nvSpPr>
        <p:spPr>
          <a:xfrm>
            <a:off x="6733128" y="3256390"/>
            <a:ext cx="1865669" cy="565653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NT process</a:t>
            </a:r>
          </a:p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bash.exe</a:t>
            </a:r>
          </a:p>
        </p:txBody>
      </p:sp>
    </p:spTree>
    <p:extLst>
      <p:ext uri="{BB962C8B-B14F-4D97-AF65-F5344CB8AC3E}">
        <p14:creationId xmlns:p14="http://schemas.microsoft.com/office/powerpoint/2010/main" val="1975803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CD9F34-88D4-4BCB-9165-61BB099C1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Communication between bash.exe and LxssManager.dll 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C9E724-C151-4ABC-A8E1-FA068E060A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LxssManager.dll</a:t>
            </a:r>
            <a:r>
              <a:rPr lang="ko-KR" altLang="en-US" dirty="0"/>
              <a:t> 내부의 </a:t>
            </a:r>
            <a:r>
              <a:rPr lang="en-US" altLang="ko-KR" dirty="0"/>
              <a:t>COM</a:t>
            </a:r>
            <a:r>
              <a:rPr lang="ko-KR" altLang="en-US" dirty="0"/>
              <a:t>클래스의 함수를 호출</a:t>
            </a:r>
            <a:endParaRPr lang="en-US" altLang="ko-KR" dirty="0"/>
          </a:p>
          <a:p>
            <a:r>
              <a:rPr lang="en-US" altLang="ko-KR" dirty="0"/>
              <a:t>E.g.,</a:t>
            </a:r>
            <a:r>
              <a:rPr lang="ko-KR" altLang="en-US" dirty="0"/>
              <a:t> 사용자가 명령어 </a:t>
            </a:r>
            <a:r>
              <a:rPr lang="en-US" altLang="ko-KR" dirty="0"/>
              <a:t>ls</a:t>
            </a:r>
            <a:r>
              <a:rPr lang="ko-KR" altLang="en-US" dirty="0"/>
              <a:t>를 입력하면 이 </a:t>
            </a:r>
            <a:r>
              <a:rPr lang="en-US" altLang="ko-KR" dirty="0"/>
              <a:t>ls</a:t>
            </a:r>
            <a:r>
              <a:rPr lang="ko-KR" altLang="en-US" dirty="0"/>
              <a:t>를 매개변수로 하여 </a:t>
            </a:r>
            <a:r>
              <a:rPr lang="en-US" altLang="ko-KR" dirty="0"/>
              <a:t>LxssManager.dll</a:t>
            </a:r>
            <a:r>
              <a:rPr lang="ko-KR" altLang="en-US" dirty="0"/>
              <a:t>의 함수를 호출</a:t>
            </a:r>
            <a:endParaRPr lang="en-US" altLang="ko-KR" dirty="0"/>
          </a:p>
          <a:p>
            <a:r>
              <a:rPr lang="en-US" altLang="ko-KR" dirty="0"/>
              <a:t>COM</a:t>
            </a:r>
            <a:r>
              <a:rPr lang="ko-KR" altLang="en-US" dirty="0"/>
              <a:t>은 유저레벨 프로세스 와의 통신 방법</a:t>
            </a:r>
            <a:endParaRPr lang="en-US" altLang="ko-KR" dirty="0"/>
          </a:p>
          <a:p>
            <a:r>
              <a:rPr lang="ko-KR" altLang="en-US" dirty="0"/>
              <a:t>그렇다면 어떻게 </a:t>
            </a:r>
            <a:r>
              <a:rPr lang="en-US" altLang="ko-KR" dirty="0"/>
              <a:t>LxCore.sys</a:t>
            </a:r>
            <a:r>
              <a:rPr lang="ko-KR" altLang="en-US" dirty="0"/>
              <a:t>로 전달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87C1617-4E0A-4FBC-8CCE-238742489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A5596EA-5C18-4200-BB59-BD83CD59C217}"/>
              </a:ext>
            </a:extLst>
          </p:cNvPr>
          <p:cNvSpPr/>
          <p:nvPr/>
        </p:nvSpPr>
        <p:spPr>
          <a:xfrm>
            <a:off x="6661337" y="2087467"/>
            <a:ext cx="4315545" cy="4113307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Windows user space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2711B46-A808-4C62-89CE-4A34412AE34B}"/>
              </a:ext>
            </a:extLst>
          </p:cNvPr>
          <p:cNvSpPr/>
          <p:nvPr/>
        </p:nvSpPr>
        <p:spPr>
          <a:xfrm>
            <a:off x="8773099" y="2792186"/>
            <a:ext cx="2157773" cy="14940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COM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5B64E89-E990-4961-95C5-4FAE73227035}"/>
              </a:ext>
            </a:extLst>
          </p:cNvPr>
          <p:cNvSpPr/>
          <p:nvPr/>
        </p:nvSpPr>
        <p:spPr>
          <a:xfrm>
            <a:off x="8968338" y="3651988"/>
            <a:ext cx="1890146" cy="399605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LxssManager.dll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261C313-B25F-4756-A3AF-E0A0493392BB}"/>
              </a:ext>
            </a:extLst>
          </p:cNvPr>
          <p:cNvSpPr/>
          <p:nvPr/>
        </p:nvSpPr>
        <p:spPr>
          <a:xfrm>
            <a:off x="6733128" y="3256390"/>
            <a:ext cx="1865669" cy="565653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NT process</a:t>
            </a:r>
          </a:p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bash.exe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ED643DC-C333-4C65-B1F5-705EB5D6239D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8598797" y="3539217"/>
            <a:ext cx="17430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87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B47CB2-5395-454A-82E8-64F9A30C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LxssManager.dll to </a:t>
            </a:r>
            <a:r>
              <a:rPr lang="en-US" altLang="ko-KR" dirty="0" err="1"/>
              <a:t>LxCore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A069F6-63A5-47BE-A97F-81542D88812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LxCore.sys</a:t>
            </a:r>
            <a:r>
              <a:rPr lang="ko-KR" altLang="en-US" dirty="0"/>
              <a:t>가 </a:t>
            </a:r>
            <a:r>
              <a:rPr lang="en-US" altLang="ko-KR" dirty="0"/>
              <a:t>Device object interface</a:t>
            </a:r>
            <a:r>
              <a:rPr lang="ko-KR" altLang="en-US" dirty="0"/>
              <a:t>를 통해서 입력을 계속 기다리고 있음</a:t>
            </a:r>
            <a:endParaRPr lang="en-US" altLang="ko-KR" dirty="0"/>
          </a:p>
          <a:p>
            <a:pPr lvl="1"/>
            <a:r>
              <a:rPr lang="ko-KR" altLang="en-US" dirty="0"/>
              <a:t>논리적</a:t>
            </a:r>
            <a:r>
              <a:rPr lang="en-US" altLang="ko-KR" dirty="0"/>
              <a:t>/</a:t>
            </a:r>
            <a:r>
              <a:rPr lang="ko-KR" altLang="en-US" dirty="0"/>
              <a:t>물리적</a:t>
            </a:r>
            <a:r>
              <a:rPr lang="en-US" altLang="ko-KR" dirty="0"/>
              <a:t>/</a:t>
            </a:r>
            <a:r>
              <a:rPr lang="ko-KR" altLang="en-US" dirty="0"/>
              <a:t>가상적 장치의 기능을 </a:t>
            </a:r>
            <a:r>
              <a:rPr lang="en-US" altLang="ko-KR" dirty="0"/>
              <a:t>User</a:t>
            </a:r>
            <a:r>
              <a:rPr lang="ko-KR" altLang="en-US" dirty="0"/>
              <a:t>에게 제공하는 틀</a:t>
            </a:r>
            <a:endParaRPr lang="en-US" altLang="ko-KR" dirty="0"/>
          </a:p>
          <a:p>
            <a:r>
              <a:rPr lang="en-US" altLang="ko-KR" dirty="0"/>
              <a:t>LxssManager.dll</a:t>
            </a:r>
            <a:r>
              <a:rPr lang="ko-KR" altLang="en-US" dirty="0"/>
              <a:t>에게 입력</a:t>
            </a:r>
            <a:endParaRPr lang="en-US" altLang="ko-KR" dirty="0"/>
          </a:p>
          <a:p>
            <a:pPr lvl="1"/>
            <a:r>
              <a:rPr lang="ko-KR" altLang="en-US" dirty="0"/>
              <a:t>이미 </a:t>
            </a:r>
            <a:r>
              <a:rPr lang="en-US" altLang="ko-KR" dirty="0" err="1"/>
              <a:t>linux</a:t>
            </a:r>
            <a:r>
              <a:rPr lang="en-US" altLang="ko-KR" dirty="0"/>
              <a:t> instance </a:t>
            </a:r>
            <a:r>
              <a:rPr lang="ko-KR" altLang="en-US" dirty="0"/>
              <a:t>있을 경우</a:t>
            </a:r>
            <a:endParaRPr lang="en-US" altLang="ko-KR" dirty="0"/>
          </a:p>
          <a:p>
            <a:pPr lvl="2"/>
            <a:r>
              <a:rPr lang="en-US" altLang="ko-KR" dirty="0"/>
              <a:t>BUS interface</a:t>
            </a:r>
            <a:r>
              <a:rPr lang="ko-KR" altLang="en-US" dirty="0"/>
              <a:t>를 통해 </a:t>
            </a:r>
            <a:r>
              <a:rPr lang="en-US" altLang="ko-KR" dirty="0" err="1"/>
              <a:t>init</a:t>
            </a:r>
            <a:r>
              <a:rPr lang="en-US" altLang="ko-KR" dirty="0"/>
              <a:t> daemon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lvl="1"/>
            <a:r>
              <a:rPr lang="en-US" altLang="ko-KR" dirty="0"/>
              <a:t>Linux Instance </a:t>
            </a:r>
            <a:r>
              <a:rPr lang="ko-KR" altLang="en-US" dirty="0"/>
              <a:t>없을 경우</a:t>
            </a:r>
            <a:endParaRPr lang="en-US" altLang="ko-KR" dirty="0"/>
          </a:p>
          <a:p>
            <a:pPr lvl="2"/>
            <a:r>
              <a:rPr lang="en-US" altLang="ko-KR" dirty="0"/>
              <a:t>Init</a:t>
            </a:r>
            <a:r>
              <a:rPr lang="ko-KR" altLang="en-US" dirty="0"/>
              <a:t> </a:t>
            </a:r>
            <a:r>
              <a:rPr lang="en-US" altLang="ko-KR" dirty="0"/>
              <a:t>daemon</a:t>
            </a:r>
            <a:r>
              <a:rPr lang="ko-KR" altLang="en-US" dirty="0"/>
              <a:t> 생성</a:t>
            </a:r>
            <a:endParaRPr lang="en-US" altLang="ko-KR" dirty="0"/>
          </a:p>
          <a:p>
            <a:pPr lvl="2"/>
            <a:r>
              <a:rPr lang="en-US" altLang="ko-KR" dirty="0"/>
              <a:t>Init</a:t>
            </a:r>
            <a:r>
              <a:rPr lang="ko-KR" altLang="en-US" dirty="0"/>
              <a:t> </a:t>
            </a:r>
            <a:r>
              <a:rPr lang="en-US" altLang="ko-KR" dirty="0"/>
              <a:t>daemon</a:t>
            </a:r>
            <a:r>
              <a:rPr lang="ko-KR" altLang="en-US" dirty="0"/>
              <a:t>과 </a:t>
            </a:r>
            <a:r>
              <a:rPr lang="en-US" altLang="ko-KR" dirty="0" err="1"/>
              <a:t>init</a:t>
            </a:r>
            <a:r>
              <a:rPr lang="en-US" altLang="ko-KR" dirty="0"/>
              <a:t> daemon</a:t>
            </a:r>
            <a:r>
              <a:rPr lang="ko-KR" altLang="en-US" dirty="0"/>
              <a:t>과 </a:t>
            </a:r>
            <a:r>
              <a:rPr lang="en-US" altLang="ko-KR" dirty="0"/>
              <a:t>bus interface </a:t>
            </a:r>
            <a:r>
              <a:rPr lang="ko-KR" altLang="en-US" dirty="0"/>
              <a:t>생성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96F42B-7A2D-4653-812E-F028760336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919984-D9CE-4140-84FA-9B59462B0B13}"/>
              </a:ext>
            </a:extLst>
          </p:cNvPr>
          <p:cNvSpPr/>
          <p:nvPr/>
        </p:nvSpPr>
        <p:spPr>
          <a:xfrm>
            <a:off x="6661337" y="2087467"/>
            <a:ext cx="4315545" cy="4113307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Windows Kernel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8A6E79A-E39E-4242-A621-C637A06C7964}"/>
              </a:ext>
            </a:extLst>
          </p:cNvPr>
          <p:cNvSpPr/>
          <p:nvPr/>
        </p:nvSpPr>
        <p:spPr>
          <a:xfrm>
            <a:off x="8819109" y="2650057"/>
            <a:ext cx="1982241" cy="14940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Device Object Interface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75A471D-1352-467C-AE12-61BCC6324D74}"/>
              </a:ext>
            </a:extLst>
          </p:cNvPr>
          <p:cNvSpPr/>
          <p:nvPr/>
        </p:nvSpPr>
        <p:spPr>
          <a:xfrm>
            <a:off x="6733128" y="3256390"/>
            <a:ext cx="1865669" cy="565653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LxssManager.dll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217609E-CA38-4329-85E0-F3E3D32258DC}"/>
              </a:ext>
            </a:extLst>
          </p:cNvPr>
          <p:cNvSpPr/>
          <p:nvPr/>
        </p:nvSpPr>
        <p:spPr>
          <a:xfrm>
            <a:off x="9023438" y="3689175"/>
            <a:ext cx="1573582" cy="39960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LxCore.sys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87C4669E-2166-4507-BDFD-E2CDA58E7697}"/>
              </a:ext>
            </a:extLst>
          </p:cNvPr>
          <p:cNvCxnSpPr>
            <a:cxnSpLocks/>
          </p:cNvCxnSpPr>
          <p:nvPr/>
        </p:nvCxnSpPr>
        <p:spPr>
          <a:xfrm>
            <a:off x="8598797" y="3539217"/>
            <a:ext cx="2203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9710371-D1D9-48B6-9E9E-EE655CBBEA2C}"/>
              </a:ext>
            </a:extLst>
          </p:cNvPr>
          <p:cNvSpPr/>
          <p:nvPr/>
        </p:nvSpPr>
        <p:spPr>
          <a:xfrm>
            <a:off x="8819109" y="4866714"/>
            <a:ext cx="1954796" cy="608183"/>
          </a:xfrm>
          <a:prstGeom prst="rect">
            <a:avLst/>
          </a:prstGeom>
          <a:solidFill>
            <a:srgbClr val="C47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Pico Process</a:t>
            </a:r>
          </a:p>
          <a:p>
            <a:pPr algn="ctr"/>
            <a:r>
              <a:rPr lang="en-US" altLang="ko-KR" sz="1600" dirty="0" err="1">
                <a:latin typeface="Consolas" panose="020B0609020204030204" pitchFamily="49" charset="0"/>
                <a:ea typeface="KoPub돋움체 Medium" panose="00000600000000000000" pitchFamily="2" charset="-127"/>
              </a:rPr>
              <a:t>init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A27893F4-772C-4FE0-A360-C4E8B2431364}"/>
              </a:ext>
            </a:extLst>
          </p:cNvPr>
          <p:cNvSpPr/>
          <p:nvPr/>
        </p:nvSpPr>
        <p:spPr>
          <a:xfrm rot="10800000">
            <a:off x="8607121" y="3608614"/>
            <a:ext cx="381757" cy="19244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4"/>
                </a:solidFill>
              </a:ln>
            </a:endParaRPr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6784B352-0243-48A9-872B-DCBF2F32811F}"/>
              </a:ext>
            </a:extLst>
          </p:cNvPr>
          <p:cNvSpPr/>
          <p:nvPr/>
        </p:nvSpPr>
        <p:spPr>
          <a:xfrm>
            <a:off x="8797366" y="3720217"/>
            <a:ext cx="253314" cy="1146497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281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80074EB-2116-474C-B4D0-9A2EE504B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Overall Flow  - initialize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CAEC067-3675-4CC5-92C0-F44F3F7000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822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3214C9-80C3-4FB5-BE8E-499BB4DC4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User launched Bash.exe</a:t>
            </a:r>
            <a:endParaRPr lang="ko-KR" alt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6982BB4F-B70A-462D-B12F-17353C3135F4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3127F2E-EA59-4314-B912-9F2A40836075}"/>
              </a:ext>
            </a:extLst>
          </p:cNvPr>
          <p:cNvGrpSpPr/>
          <p:nvPr/>
        </p:nvGrpSpPr>
        <p:grpSpPr>
          <a:xfrm>
            <a:off x="3572034" y="1952704"/>
            <a:ext cx="4454904" cy="4384515"/>
            <a:chOff x="6540029" y="2010565"/>
            <a:chExt cx="4454904" cy="438451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AFC6380-4AFE-457E-94F9-2F83345ED705}"/>
                </a:ext>
              </a:extLst>
            </p:cNvPr>
            <p:cNvSpPr/>
            <p:nvPr/>
          </p:nvSpPr>
          <p:spPr>
            <a:xfrm>
              <a:off x="6540029" y="2010565"/>
              <a:ext cx="4454904" cy="43845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ko-KR" altLang="en-US" sz="1400" dirty="0">
                <a:solidFill>
                  <a:schemeClr val="tx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97A2C12-A870-4B26-841F-CA7DEA01D6A2}"/>
                </a:ext>
              </a:extLst>
            </p:cNvPr>
            <p:cNvSpPr/>
            <p:nvPr/>
          </p:nvSpPr>
          <p:spPr>
            <a:xfrm>
              <a:off x="6661614" y="2145329"/>
              <a:ext cx="4211735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 user space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4383E8-50F1-4446-88C8-E7A16EB7E57F}"/>
                </a:ext>
              </a:extLst>
            </p:cNvPr>
            <p:cNvSpPr/>
            <p:nvPr/>
          </p:nvSpPr>
          <p:spPr>
            <a:xfrm>
              <a:off x="6652650" y="4382088"/>
              <a:ext cx="4211740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</a:t>
              </a:r>
              <a:r>
                <a:rPr lang="ko-KR" altLang="en-US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 </a:t>
              </a:r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kernel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BD95697-B614-4D95-8670-CEED99216F63}"/>
                </a:ext>
              </a:extLst>
            </p:cNvPr>
            <p:cNvSpPr/>
            <p:nvPr/>
          </p:nvSpPr>
          <p:spPr>
            <a:xfrm>
              <a:off x="6772422" y="2501356"/>
              <a:ext cx="1890146" cy="608183"/>
            </a:xfrm>
            <a:prstGeom prst="rect">
              <a:avLst/>
            </a:prstGeom>
            <a:solidFill>
              <a:srgbClr val="89C6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process</a:t>
              </a:r>
            </a:p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bash.exe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AD128B5-5333-4841-B81C-C29BDD29CA8D}"/>
                </a:ext>
              </a:extLst>
            </p:cNvPr>
            <p:cNvSpPr/>
            <p:nvPr/>
          </p:nvSpPr>
          <p:spPr>
            <a:xfrm>
              <a:off x="6857802" y="484243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LxCore.sys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C186A7F-8B09-41E6-90B8-44977548371F}"/>
                </a:ext>
              </a:extLst>
            </p:cNvPr>
            <p:cNvSpPr/>
            <p:nvPr/>
          </p:nvSpPr>
          <p:spPr>
            <a:xfrm>
              <a:off x="6857802" y="565097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Kernel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CD0EFDAD-CD05-4171-8F43-CDA1AB6E8155}"/>
              </a:ext>
            </a:extLst>
          </p:cNvPr>
          <p:cNvSpPr/>
          <p:nvPr/>
        </p:nvSpPr>
        <p:spPr>
          <a:xfrm>
            <a:off x="1151164" y="2258915"/>
            <a:ext cx="1085851" cy="10353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user</a:t>
            </a:r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D81F57E-3233-41ED-BC4B-D26FFBF42F78}"/>
              </a:ext>
            </a:extLst>
          </p:cNvPr>
          <p:cNvCxnSpPr>
            <a:cxnSpLocks/>
            <a:stCxn id="17" idx="6"/>
            <a:endCxn id="11" idx="1"/>
          </p:cNvCxnSpPr>
          <p:nvPr/>
        </p:nvCxnSpPr>
        <p:spPr>
          <a:xfrm flipV="1">
            <a:off x="2237015" y="2747587"/>
            <a:ext cx="1567412" cy="290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4943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3214C9-80C3-4FB5-BE8E-499BB4DC4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bash.exe called COM class function of LxssManager.dll</a:t>
            </a:r>
            <a:endParaRPr lang="ko-KR" alt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6982BB4F-B70A-462D-B12F-17353C3135F4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3127F2E-EA59-4314-B912-9F2A40836075}"/>
              </a:ext>
            </a:extLst>
          </p:cNvPr>
          <p:cNvGrpSpPr/>
          <p:nvPr/>
        </p:nvGrpSpPr>
        <p:grpSpPr>
          <a:xfrm>
            <a:off x="3572034" y="1952704"/>
            <a:ext cx="4454904" cy="4384515"/>
            <a:chOff x="6540029" y="2010565"/>
            <a:chExt cx="4454904" cy="438451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AFC6380-4AFE-457E-94F9-2F83345ED705}"/>
                </a:ext>
              </a:extLst>
            </p:cNvPr>
            <p:cNvSpPr/>
            <p:nvPr/>
          </p:nvSpPr>
          <p:spPr>
            <a:xfrm>
              <a:off x="6540029" y="2010565"/>
              <a:ext cx="4454904" cy="43845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ko-KR" altLang="en-US" sz="1400" dirty="0">
                <a:solidFill>
                  <a:schemeClr val="tx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97A2C12-A870-4B26-841F-CA7DEA01D6A2}"/>
                </a:ext>
              </a:extLst>
            </p:cNvPr>
            <p:cNvSpPr/>
            <p:nvPr/>
          </p:nvSpPr>
          <p:spPr>
            <a:xfrm>
              <a:off x="6661614" y="2145329"/>
              <a:ext cx="4211735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 user space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4383E8-50F1-4446-88C8-E7A16EB7E57F}"/>
                </a:ext>
              </a:extLst>
            </p:cNvPr>
            <p:cNvSpPr/>
            <p:nvPr/>
          </p:nvSpPr>
          <p:spPr>
            <a:xfrm>
              <a:off x="6652650" y="4382088"/>
              <a:ext cx="4211740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</a:t>
              </a:r>
              <a:r>
                <a:rPr lang="ko-KR" altLang="en-US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 </a:t>
              </a:r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kernel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BD95697-B614-4D95-8670-CEED99216F63}"/>
                </a:ext>
              </a:extLst>
            </p:cNvPr>
            <p:cNvSpPr/>
            <p:nvPr/>
          </p:nvSpPr>
          <p:spPr>
            <a:xfrm>
              <a:off x="6772422" y="2501356"/>
              <a:ext cx="1890146" cy="608183"/>
            </a:xfrm>
            <a:prstGeom prst="rect">
              <a:avLst/>
            </a:prstGeom>
            <a:solidFill>
              <a:srgbClr val="89C6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process</a:t>
              </a:r>
            </a:p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bash.exe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AD128B5-5333-4841-B81C-C29BDD29CA8D}"/>
                </a:ext>
              </a:extLst>
            </p:cNvPr>
            <p:cNvSpPr/>
            <p:nvPr/>
          </p:nvSpPr>
          <p:spPr>
            <a:xfrm>
              <a:off x="6857802" y="484243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LxCore.sys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C186A7F-8B09-41E6-90B8-44977548371F}"/>
                </a:ext>
              </a:extLst>
            </p:cNvPr>
            <p:cNvSpPr/>
            <p:nvPr/>
          </p:nvSpPr>
          <p:spPr>
            <a:xfrm>
              <a:off x="6857802" y="565097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Kernel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CD0EFDAD-CD05-4171-8F43-CDA1AB6E8155}"/>
              </a:ext>
            </a:extLst>
          </p:cNvPr>
          <p:cNvSpPr/>
          <p:nvPr/>
        </p:nvSpPr>
        <p:spPr>
          <a:xfrm>
            <a:off x="1151164" y="2336476"/>
            <a:ext cx="1085851" cy="10353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F77BB5-FAA3-49B5-90D7-1EC29849760C}"/>
              </a:ext>
            </a:extLst>
          </p:cNvPr>
          <p:cNvSpPr/>
          <p:nvPr/>
        </p:nvSpPr>
        <p:spPr>
          <a:xfrm>
            <a:off x="3804427" y="3523851"/>
            <a:ext cx="1890146" cy="399605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LxssManager.dll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2A14975-4679-4928-BF7C-BE1C1991E0A2}"/>
              </a:ext>
            </a:extLst>
          </p:cNvPr>
          <p:cNvSpPr/>
          <p:nvPr/>
        </p:nvSpPr>
        <p:spPr>
          <a:xfrm>
            <a:off x="4390824" y="3066948"/>
            <a:ext cx="717351" cy="43270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COM</a:t>
            </a:r>
            <a:endParaRPr lang="ko-KR" altLang="en-US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08603252-FECF-4574-9073-CE24ED5D8F88}"/>
              </a:ext>
            </a:extLst>
          </p:cNvPr>
          <p:cNvCxnSpPr>
            <a:stCxn id="11" idx="2"/>
            <a:endCxn id="13" idx="0"/>
          </p:cNvCxnSpPr>
          <p:nvPr/>
        </p:nvCxnSpPr>
        <p:spPr>
          <a:xfrm>
            <a:off x="4749500" y="3051678"/>
            <a:ext cx="0" cy="472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388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3214C9-80C3-4FB5-BE8E-499BB4DC4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LxssManager.dll command to LxCore.sys</a:t>
            </a:r>
            <a:br>
              <a:rPr lang="en-US" altLang="ko-KR" dirty="0"/>
            </a:br>
            <a:r>
              <a:rPr lang="en-US" altLang="ko-KR" dirty="0"/>
              <a:t>through Device Object Interface</a:t>
            </a:r>
            <a:endParaRPr lang="ko-KR" alt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6982BB4F-B70A-462D-B12F-17353C3135F4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3127F2E-EA59-4314-B912-9F2A40836075}"/>
              </a:ext>
            </a:extLst>
          </p:cNvPr>
          <p:cNvGrpSpPr/>
          <p:nvPr/>
        </p:nvGrpSpPr>
        <p:grpSpPr>
          <a:xfrm>
            <a:off x="3572034" y="1952704"/>
            <a:ext cx="4454904" cy="4384515"/>
            <a:chOff x="6540029" y="2010565"/>
            <a:chExt cx="4454904" cy="438451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AFC6380-4AFE-457E-94F9-2F83345ED705}"/>
                </a:ext>
              </a:extLst>
            </p:cNvPr>
            <p:cNvSpPr/>
            <p:nvPr/>
          </p:nvSpPr>
          <p:spPr>
            <a:xfrm>
              <a:off x="6540029" y="2010565"/>
              <a:ext cx="4454904" cy="43845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ko-KR" altLang="en-US" sz="1400" dirty="0">
                <a:solidFill>
                  <a:schemeClr val="tx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97A2C12-A870-4B26-841F-CA7DEA01D6A2}"/>
                </a:ext>
              </a:extLst>
            </p:cNvPr>
            <p:cNvSpPr/>
            <p:nvPr/>
          </p:nvSpPr>
          <p:spPr>
            <a:xfrm>
              <a:off x="6661614" y="2145329"/>
              <a:ext cx="4211735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 user space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4383E8-50F1-4446-88C8-E7A16EB7E57F}"/>
                </a:ext>
              </a:extLst>
            </p:cNvPr>
            <p:cNvSpPr/>
            <p:nvPr/>
          </p:nvSpPr>
          <p:spPr>
            <a:xfrm>
              <a:off x="6652650" y="4382088"/>
              <a:ext cx="4211740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</a:t>
              </a:r>
              <a:r>
                <a:rPr lang="ko-KR" altLang="en-US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 </a:t>
              </a:r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kernel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BD95697-B614-4D95-8670-CEED99216F63}"/>
                </a:ext>
              </a:extLst>
            </p:cNvPr>
            <p:cNvSpPr/>
            <p:nvPr/>
          </p:nvSpPr>
          <p:spPr>
            <a:xfrm>
              <a:off x="6772422" y="2501356"/>
              <a:ext cx="1890146" cy="608183"/>
            </a:xfrm>
            <a:prstGeom prst="rect">
              <a:avLst/>
            </a:prstGeom>
            <a:solidFill>
              <a:srgbClr val="89C6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process</a:t>
              </a:r>
            </a:p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bash.exe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AD128B5-5333-4841-B81C-C29BDD29CA8D}"/>
                </a:ext>
              </a:extLst>
            </p:cNvPr>
            <p:cNvSpPr/>
            <p:nvPr/>
          </p:nvSpPr>
          <p:spPr>
            <a:xfrm>
              <a:off x="6857802" y="484243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LxCore.sys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C186A7F-8B09-41E6-90B8-44977548371F}"/>
                </a:ext>
              </a:extLst>
            </p:cNvPr>
            <p:cNvSpPr/>
            <p:nvPr/>
          </p:nvSpPr>
          <p:spPr>
            <a:xfrm>
              <a:off x="6857802" y="565097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Kernel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CD0EFDAD-CD05-4171-8F43-CDA1AB6E8155}"/>
              </a:ext>
            </a:extLst>
          </p:cNvPr>
          <p:cNvSpPr/>
          <p:nvPr/>
        </p:nvSpPr>
        <p:spPr>
          <a:xfrm>
            <a:off x="1151164" y="2336476"/>
            <a:ext cx="1085851" cy="10353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F77BB5-FAA3-49B5-90D7-1EC29849760C}"/>
              </a:ext>
            </a:extLst>
          </p:cNvPr>
          <p:cNvSpPr/>
          <p:nvPr/>
        </p:nvSpPr>
        <p:spPr>
          <a:xfrm>
            <a:off x="3804427" y="3312226"/>
            <a:ext cx="1890146" cy="399605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LxssManager.dll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3B4CA61-8ECA-40A0-A791-A8B151C549CF}"/>
              </a:ext>
            </a:extLst>
          </p:cNvPr>
          <p:cNvSpPr/>
          <p:nvPr/>
        </p:nvSpPr>
        <p:spPr>
          <a:xfrm>
            <a:off x="3753502" y="3767459"/>
            <a:ext cx="1991996" cy="6081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Device Object Interface</a:t>
            </a:r>
            <a:endParaRPr lang="ko-KR" altLang="en-US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08603252-FECF-4574-9073-CE24ED5D8F88}"/>
              </a:ext>
            </a:extLst>
          </p:cNvPr>
          <p:cNvCxnSpPr>
            <a:cxnSpLocks/>
          </p:cNvCxnSpPr>
          <p:nvPr/>
        </p:nvCxnSpPr>
        <p:spPr>
          <a:xfrm>
            <a:off x="4655611" y="3711831"/>
            <a:ext cx="0" cy="1072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151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3214C9-80C3-4FB5-BE8E-499BB4DC4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LxCore.sys create </a:t>
            </a:r>
            <a:r>
              <a:rPr lang="en-US" altLang="ko-KR" dirty="0" err="1"/>
              <a:t>pico</a:t>
            </a:r>
            <a:r>
              <a:rPr lang="en-US" altLang="ko-KR" dirty="0"/>
              <a:t> Process through PICO API</a:t>
            </a:r>
            <a:endParaRPr lang="ko-KR" alt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6982BB4F-B70A-462D-B12F-17353C3135F4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3127F2E-EA59-4314-B912-9F2A40836075}"/>
              </a:ext>
            </a:extLst>
          </p:cNvPr>
          <p:cNvGrpSpPr/>
          <p:nvPr/>
        </p:nvGrpSpPr>
        <p:grpSpPr>
          <a:xfrm>
            <a:off x="3572034" y="1952704"/>
            <a:ext cx="4454904" cy="4384515"/>
            <a:chOff x="6540029" y="2010565"/>
            <a:chExt cx="4454904" cy="438451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AFC6380-4AFE-457E-94F9-2F83345ED705}"/>
                </a:ext>
              </a:extLst>
            </p:cNvPr>
            <p:cNvSpPr/>
            <p:nvPr/>
          </p:nvSpPr>
          <p:spPr>
            <a:xfrm>
              <a:off x="6540029" y="2010565"/>
              <a:ext cx="4454904" cy="43845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ko-KR" altLang="en-US" sz="1400" dirty="0">
                <a:solidFill>
                  <a:schemeClr val="tx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97A2C12-A870-4B26-841F-CA7DEA01D6A2}"/>
                </a:ext>
              </a:extLst>
            </p:cNvPr>
            <p:cNvSpPr/>
            <p:nvPr/>
          </p:nvSpPr>
          <p:spPr>
            <a:xfrm>
              <a:off x="6661614" y="2145329"/>
              <a:ext cx="4211735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 user space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4383E8-50F1-4446-88C8-E7A16EB7E57F}"/>
                </a:ext>
              </a:extLst>
            </p:cNvPr>
            <p:cNvSpPr/>
            <p:nvPr/>
          </p:nvSpPr>
          <p:spPr>
            <a:xfrm>
              <a:off x="6652650" y="4382088"/>
              <a:ext cx="4211740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</a:t>
              </a:r>
              <a:r>
                <a:rPr lang="ko-KR" altLang="en-US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 </a:t>
              </a:r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kernel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BD95697-B614-4D95-8670-CEED99216F63}"/>
                </a:ext>
              </a:extLst>
            </p:cNvPr>
            <p:cNvSpPr/>
            <p:nvPr/>
          </p:nvSpPr>
          <p:spPr>
            <a:xfrm>
              <a:off x="6772422" y="2501356"/>
              <a:ext cx="1890146" cy="608183"/>
            </a:xfrm>
            <a:prstGeom prst="rect">
              <a:avLst/>
            </a:prstGeom>
            <a:solidFill>
              <a:srgbClr val="89C6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process</a:t>
              </a:r>
            </a:p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bash.exe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AD128B5-5333-4841-B81C-C29BDD29CA8D}"/>
                </a:ext>
              </a:extLst>
            </p:cNvPr>
            <p:cNvSpPr/>
            <p:nvPr/>
          </p:nvSpPr>
          <p:spPr>
            <a:xfrm>
              <a:off x="6857802" y="484243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LxCore.sys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C186A7F-8B09-41E6-90B8-44977548371F}"/>
                </a:ext>
              </a:extLst>
            </p:cNvPr>
            <p:cNvSpPr/>
            <p:nvPr/>
          </p:nvSpPr>
          <p:spPr>
            <a:xfrm>
              <a:off x="6857802" y="565097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Kernel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CD0EFDAD-CD05-4171-8F43-CDA1AB6E8155}"/>
              </a:ext>
            </a:extLst>
          </p:cNvPr>
          <p:cNvSpPr/>
          <p:nvPr/>
        </p:nvSpPr>
        <p:spPr>
          <a:xfrm>
            <a:off x="1151164" y="2336476"/>
            <a:ext cx="1085851" cy="10353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F77BB5-FAA3-49B5-90D7-1EC29849760C}"/>
              </a:ext>
            </a:extLst>
          </p:cNvPr>
          <p:cNvSpPr/>
          <p:nvPr/>
        </p:nvSpPr>
        <p:spPr>
          <a:xfrm>
            <a:off x="3804427" y="3312226"/>
            <a:ext cx="1890146" cy="399605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LxssManager.dll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8" name="내용 개체 틀 10">
            <a:extLst>
              <a:ext uri="{FF2B5EF4-FFF2-40B4-BE49-F238E27FC236}">
                <a16:creationId xmlns:a16="http://schemas.microsoft.com/office/drawing/2014/main" id="{7C509F04-0D32-4DEF-A699-0F9CC8A86327}"/>
              </a:ext>
            </a:extLst>
          </p:cNvPr>
          <p:cNvSpPr txBox="1">
            <a:spLocks/>
          </p:cNvSpPr>
          <p:nvPr/>
        </p:nvSpPr>
        <p:spPr>
          <a:xfrm>
            <a:off x="6490607" y="4845504"/>
            <a:ext cx="1177697" cy="292470"/>
          </a:xfrm>
          <a:prstGeom prst="rect">
            <a:avLst/>
          </a:prstGeom>
          <a:solidFill>
            <a:srgbClr val="B14AFF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2500" lnSpcReduction="20000"/>
          </a:bodyPr>
          <a:lstStyle>
            <a:lvl1pPr marL="274320" indent="-274320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Char char="•"/>
              <a:defRPr sz="2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783" indent="-274320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50"/>
              </a:buClr>
              <a:buFont typeface="Wingdings" panose="05000000000000000000" pitchFamily="2" charset="2"/>
              <a:buChar char=""/>
              <a:defRPr sz="20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F0"/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6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6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PICO API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AF98849-4C15-4BC4-ACF2-28DA5CBD1B3B}"/>
              </a:ext>
            </a:extLst>
          </p:cNvPr>
          <p:cNvSpPr/>
          <p:nvPr/>
        </p:nvSpPr>
        <p:spPr>
          <a:xfrm>
            <a:off x="5822565" y="2443495"/>
            <a:ext cx="1954796" cy="608183"/>
          </a:xfrm>
          <a:prstGeom prst="rect">
            <a:avLst/>
          </a:prstGeom>
          <a:solidFill>
            <a:srgbClr val="C47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Pico Process</a:t>
            </a:r>
          </a:p>
          <a:p>
            <a:pPr algn="ctr"/>
            <a:r>
              <a:rPr lang="en-US" altLang="ko-KR" sz="1600" dirty="0" err="1">
                <a:latin typeface="Consolas" panose="020B0609020204030204" pitchFamily="49" charset="0"/>
                <a:ea typeface="KoPub돋움체 Medium" panose="00000600000000000000" pitchFamily="2" charset="-127"/>
              </a:rPr>
              <a:t>init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06ED4294-092B-4A8D-B48B-3C7B2FEBB7D9}"/>
              </a:ext>
            </a:extLst>
          </p:cNvPr>
          <p:cNvCxnSpPr>
            <a:cxnSpLocks/>
          </p:cNvCxnSpPr>
          <p:nvPr/>
        </p:nvCxnSpPr>
        <p:spPr>
          <a:xfrm flipH="1" flipV="1">
            <a:off x="7315200" y="3051678"/>
            <a:ext cx="34529" cy="1793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697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3214C9-80C3-4FB5-BE8E-499BB4DC4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LxCore.sys create IPC interface between LxssManager.dll and Init daemon</a:t>
            </a:r>
            <a:endParaRPr lang="ko-KR" alt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6982BB4F-B70A-462D-B12F-17353C3135F4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3127F2E-EA59-4314-B912-9F2A40836075}"/>
              </a:ext>
            </a:extLst>
          </p:cNvPr>
          <p:cNvGrpSpPr/>
          <p:nvPr/>
        </p:nvGrpSpPr>
        <p:grpSpPr>
          <a:xfrm>
            <a:off x="3572034" y="1952704"/>
            <a:ext cx="4454904" cy="4384515"/>
            <a:chOff x="6540029" y="2010565"/>
            <a:chExt cx="4454904" cy="438451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AFC6380-4AFE-457E-94F9-2F83345ED705}"/>
                </a:ext>
              </a:extLst>
            </p:cNvPr>
            <p:cNvSpPr/>
            <p:nvPr/>
          </p:nvSpPr>
          <p:spPr>
            <a:xfrm>
              <a:off x="6540029" y="2010565"/>
              <a:ext cx="4454904" cy="43845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ko-KR" altLang="en-US" sz="1400" dirty="0">
                <a:solidFill>
                  <a:schemeClr val="tx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97A2C12-A870-4B26-841F-CA7DEA01D6A2}"/>
                </a:ext>
              </a:extLst>
            </p:cNvPr>
            <p:cNvSpPr/>
            <p:nvPr/>
          </p:nvSpPr>
          <p:spPr>
            <a:xfrm>
              <a:off x="6661614" y="2145329"/>
              <a:ext cx="4211735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 user space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4383E8-50F1-4446-88C8-E7A16EB7E57F}"/>
                </a:ext>
              </a:extLst>
            </p:cNvPr>
            <p:cNvSpPr/>
            <p:nvPr/>
          </p:nvSpPr>
          <p:spPr>
            <a:xfrm>
              <a:off x="6652650" y="4382088"/>
              <a:ext cx="4211740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</a:t>
              </a:r>
              <a:r>
                <a:rPr lang="ko-KR" altLang="en-US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 </a:t>
              </a:r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kernel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BD95697-B614-4D95-8670-CEED99216F63}"/>
                </a:ext>
              </a:extLst>
            </p:cNvPr>
            <p:cNvSpPr/>
            <p:nvPr/>
          </p:nvSpPr>
          <p:spPr>
            <a:xfrm>
              <a:off x="6772422" y="2501356"/>
              <a:ext cx="1890146" cy="608183"/>
            </a:xfrm>
            <a:prstGeom prst="rect">
              <a:avLst/>
            </a:prstGeom>
            <a:solidFill>
              <a:srgbClr val="89C6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process</a:t>
              </a:r>
            </a:p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bash.exe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AD128B5-5333-4841-B81C-C29BDD29CA8D}"/>
                </a:ext>
              </a:extLst>
            </p:cNvPr>
            <p:cNvSpPr/>
            <p:nvPr/>
          </p:nvSpPr>
          <p:spPr>
            <a:xfrm>
              <a:off x="6857802" y="484243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LxCore.sys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C186A7F-8B09-41E6-90B8-44977548371F}"/>
                </a:ext>
              </a:extLst>
            </p:cNvPr>
            <p:cNvSpPr/>
            <p:nvPr/>
          </p:nvSpPr>
          <p:spPr>
            <a:xfrm>
              <a:off x="6857802" y="565097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Kernel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CD0EFDAD-CD05-4171-8F43-CDA1AB6E8155}"/>
              </a:ext>
            </a:extLst>
          </p:cNvPr>
          <p:cNvSpPr/>
          <p:nvPr/>
        </p:nvSpPr>
        <p:spPr>
          <a:xfrm>
            <a:off x="1151164" y="2336476"/>
            <a:ext cx="1085851" cy="10353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F77BB5-FAA3-49B5-90D7-1EC29849760C}"/>
              </a:ext>
            </a:extLst>
          </p:cNvPr>
          <p:cNvSpPr/>
          <p:nvPr/>
        </p:nvSpPr>
        <p:spPr>
          <a:xfrm>
            <a:off x="3804427" y="3312226"/>
            <a:ext cx="1890146" cy="399605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LxssManager.dll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AF98849-4C15-4BC4-ACF2-28DA5CBD1B3B}"/>
              </a:ext>
            </a:extLst>
          </p:cNvPr>
          <p:cNvSpPr/>
          <p:nvPr/>
        </p:nvSpPr>
        <p:spPr>
          <a:xfrm>
            <a:off x="5822565" y="2443495"/>
            <a:ext cx="1954796" cy="608183"/>
          </a:xfrm>
          <a:prstGeom prst="rect">
            <a:avLst/>
          </a:prstGeom>
          <a:solidFill>
            <a:srgbClr val="C47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Pico Process</a:t>
            </a:r>
          </a:p>
          <a:p>
            <a:pPr algn="ctr"/>
            <a:r>
              <a:rPr lang="en-US" altLang="ko-KR" sz="1600" dirty="0" err="1">
                <a:latin typeface="Consolas" panose="020B0609020204030204" pitchFamily="49" charset="0"/>
                <a:ea typeface="KoPub돋움체 Medium" panose="00000600000000000000" pitchFamily="2" charset="-127"/>
              </a:rPr>
              <a:t>init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B6227C0E-8932-45DB-B849-92EB94C06A59}"/>
              </a:ext>
            </a:extLst>
          </p:cNvPr>
          <p:cNvCxnSpPr>
            <a:stCxn id="13" idx="2"/>
          </p:cNvCxnSpPr>
          <p:nvPr/>
        </p:nvCxnSpPr>
        <p:spPr>
          <a:xfrm rot="16200000" flipH="1">
            <a:off x="5187928" y="3273402"/>
            <a:ext cx="1133673" cy="2010529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4D47027F-6C83-4EE7-8495-83A5C482D972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6749567" y="3051678"/>
            <a:ext cx="50396" cy="17938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4200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3214C9-80C3-4FB5-BE8E-499BB4DC4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Init daemon called ‘fork’ system call to make /bash </a:t>
            </a:r>
            <a:r>
              <a:rPr lang="en-US" altLang="ko-KR" dirty="0" err="1"/>
              <a:t>pico</a:t>
            </a:r>
            <a:r>
              <a:rPr lang="en-US" altLang="ko-KR" dirty="0"/>
              <a:t> process</a:t>
            </a:r>
            <a:endParaRPr lang="ko-KR" alt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6982BB4F-B70A-462D-B12F-17353C3135F4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3127F2E-EA59-4314-B912-9F2A40836075}"/>
              </a:ext>
            </a:extLst>
          </p:cNvPr>
          <p:cNvGrpSpPr/>
          <p:nvPr/>
        </p:nvGrpSpPr>
        <p:grpSpPr>
          <a:xfrm>
            <a:off x="3572034" y="1952704"/>
            <a:ext cx="4454904" cy="4384515"/>
            <a:chOff x="6540029" y="2010565"/>
            <a:chExt cx="4454904" cy="438451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AFC6380-4AFE-457E-94F9-2F83345ED705}"/>
                </a:ext>
              </a:extLst>
            </p:cNvPr>
            <p:cNvSpPr/>
            <p:nvPr/>
          </p:nvSpPr>
          <p:spPr>
            <a:xfrm>
              <a:off x="6540029" y="2010565"/>
              <a:ext cx="4454904" cy="43845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ko-KR" altLang="en-US" sz="1400" dirty="0">
                <a:solidFill>
                  <a:schemeClr val="tx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97A2C12-A870-4B26-841F-CA7DEA01D6A2}"/>
                </a:ext>
              </a:extLst>
            </p:cNvPr>
            <p:cNvSpPr/>
            <p:nvPr/>
          </p:nvSpPr>
          <p:spPr>
            <a:xfrm>
              <a:off x="6661614" y="2145329"/>
              <a:ext cx="4211735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 user space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4383E8-50F1-4446-88C8-E7A16EB7E57F}"/>
                </a:ext>
              </a:extLst>
            </p:cNvPr>
            <p:cNvSpPr/>
            <p:nvPr/>
          </p:nvSpPr>
          <p:spPr>
            <a:xfrm>
              <a:off x="6652650" y="4382088"/>
              <a:ext cx="4211740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</a:t>
              </a:r>
              <a:r>
                <a:rPr lang="ko-KR" altLang="en-US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 </a:t>
              </a:r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kernel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BD95697-B614-4D95-8670-CEED99216F63}"/>
                </a:ext>
              </a:extLst>
            </p:cNvPr>
            <p:cNvSpPr/>
            <p:nvPr/>
          </p:nvSpPr>
          <p:spPr>
            <a:xfrm>
              <a:off x="6772422" y="2501356"/>
              <a:ext cx="1890146" cy="608183"/>
            </a:xfrm>
            <a:prstGeom prst="rect">
              <a:avLst/>
            </a:prstGeom>
            <a:solidFill>
              <a:srgbClr val="89C6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process</a:t>
              </a:r>
            </a:p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bash.exe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AD128B5-5333-4841-B81C-C29BDD29CA8D}"/>
                </a:ext>
              </a:extLst>
            </p:cNvPr>
            <p:cNvSpPr/>
            <p:nvPr/>
          </p:nvSpPr>
          <p:spPr>
            <a:xfrm>
              <a:off x="6857802" y="484243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LxCore.sys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C186A7F-8B09-41E6-90B8-44977548371F}"/>
                </a:ext>
              </a:extLst>
            </p:cNvPr>
            <p:cNvSpPr/>
            <p:nvPr/>
          </p:nvSpPr>
          <p:spPr>
            <a:xfrm>
              <a:off x="6857802" y="565097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Kernel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CD0EFDAD-CD05-4171-8F43-CDA1AB6E8155}"/>
              </a:ext>
            </a:extLst>
          </p:cNvPr>
          <p:cNvSpPr/>
          <p:nvPr/>
        </p:nvSpPr>
        <p:spPr>
          <a:xfrm>
            <a:off x="1151164" y="2336476"/>
            <a:ext cx="1085851" cy="10353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F77BB5-FAA3-49B5-90D7-1EC29849760C}"/>
              </a:ext>
            </a:extLst>
          </p:cNvPr>
          <p:cNvSpPr/>
          <p:nvPr/>
        </p:nvSpPr>
        <p:spPr>
          <a:xfrm>
            <a:off x="3804427" y="3312226"/>
            <a:ext cx="1890146" cy="399605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LxssManager.dll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AF98849-4C15-4BC4-ACF2-28DA5CBD1B3B}"/>
              </a:ext>
            </a:extLst>
          </p:cNvPr>
          <p:cNvSpPr/>
          <p:nvPr/>
        </p:nvSpPr>
        <p:spPr>
          <a:xfrm>
            <a:off x="5822565" y="2443495"/>
            <a:ext cx="1954796" cy="608183"/>
          </a:xfrm>
          <a:prstGeom prst="rect">
            <a:avLst/>
          </a:prstGeom>
          <a:solidFill>
            <a:srgbClr val="C47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Pico Process</a:t>
            </a:r>
          </a:p>
          <a:p>
            <a:pPr algn="ctr"/>
            <a:r>
              <a:rPr lang="en-US" altLang="ko-KR" sz="1600" dirty="0" err="1">
                <a:latin typeface="Consolas" panose="020B0609020204030204" pitchFamily="49" charset="0"/>
                <a:ea typeface="KoPub돋움체 Medium" panose="00000600000000000000" pitchFamily="2" charset="-127"/>
              </a:rPr>
              <a:t>init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8" name="내용 개체 틀 10">
            <a:extLst>
              <a:ext uri="{FF2B5EF4-FFF2-40B4-BE49-F238E27FC236}">
                <a16:creationId xmlns:a16="http://schemas.microsoft.com/office/drawing/2014/main" id="{6DC6D3AF-DB4F-48B9-A967-A7723D988E44}"/>
              </a:ext>
            </a:extLst>
          </p:cNvPr>
          <p:cNvSpPr txBox="1">
            <a:spLocks/>
          </p:cNvSpPr>
          <p:nvPr/>
        </p:nvSpPr>
        <p:spPr>
          <a:xfrm>
            <a:off x="6490607" y="4845504"/>
            <a:ext cx="1177697" cy="292470"/>
          </a:xfrm>
          <a:prstGeom prst="rect">
            <a:avLst/>
          </a:prstGeom>
          <a:solidFill>
            <a:srgbClr val="B14AFF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2500" lnSpcReduction="20000"/>
          </a:bodyPr>
          <a:lstStyle>
            <a:lvl1pPr marL="274320" indent="-274320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Char char="•"/>
              <a:defRPr sz="2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783" indent="-274320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50"/>
              </a:buClr>
              <a:buFont typeface="Wingdings" panose="05000000000000000000" pitchFamily="2" charset="2"/>
              <a:buChar char=""/>
              <a:defRPr sz="20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F0"/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6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6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PICO API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FC411C4-1A30-4C02-83CD-4CE25570C82D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7079455" y="3051678"/>
            <a:ext cx="1" cy="1793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589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8FCE83-FE12-40E1-B827-E7384826B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D234AC-2EF1-453F-BB7E-F6EB675AC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ko-KR" dirty="0"/>
              <a:t>Component Detailed View through Flow</a:t>
            </a:r>
          </a:p>
          <a:p>
            <a:r>
              <a:rPr lang="en-US" altLang="ko-KR" dirty="0"/>
              <a:t>Overall flow</a:t>
            </a:r>
          </a:p>
          <a:p>
            <a:r>
              <a:rPr lang="en-US" altLang="ko-KR" dirty="0"/>
              <a:t>User mode Flow – ls command</a:t>
            </a:r>
          </a:p>
        </p:txBody>
      </p:sp>
    </p:spTree>
    <p:extLst>
      <p:ext uri="{BB962C8B-B14F-4D97-AF65-F5344CB8AC3E}">
        <p14:creationId xmlns:p14="http://schemas.microsoft.com/office/powerpoint/2010/main" val="2982426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3214C9-80C3-4FB5-BE8E-499BB4DC4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7. Initialization Completed</a:t>
            </a:r>
            <a:endParaRPr lang="ko-KR" altLang="en-US" dirty="0"/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6982BB4F-B70A-462D-B12F-17353C3135F4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3127F2E-EA59-4314-B912-9F2A40836075}"/>
              </a:ext>
            </a:extLst>
          </p:cNvPr>
          <p:cNvGrpSpPr/>
          <p:nvPr/>
        </p:nvGrpSpPr>
        <p:grpSpPr>
          <a:xfrm>
            <a:off x="3572034" y="1952704"/>
            <a:ext cx="4454904" cy="4384515"/>
            <a:chOff x="6540029" y="2010565"/>
            <a:chExt cx="4454904" cy="438451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AFC6380-4AFE-457E-94F9-2F83345ED705}"/>
                </a:ext>
              </a:extLst>
            </p:cNvPr>
            <p:cNvSpPr/>
            <p:nvPr/>
          </p:nvSpPr>
          <p:spPr>
            <a:xfrm>
              <a:off x="6540029" y="2010565"/>
              <a:ext cx="4454904" cy="43845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ko-KR" altLang="en-US" sz="1400" dirty="0">
                <a:solidFill>
                  <a:schemeClr val="tx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97A2C12-A870-4B26-841F-CA7DEA01D6A2}"/>
                </a:ext>
              </a:extLst>
            </p:cNvPr>
            <p:cNvSpPr/>
            <p:nvPr/>
          </p:nvSpPr>
          <p:spPr>
            <a:xfrm>
              <a:off x="6661614" y="2145329"/>
              <a:ext cx="4211735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 user space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4383E8-50F1-4446-88C8-E7A16EB7E57F}"/>
                </a:ext>
              </a:extLst>
            </p:cNvPr>
            <p:cNvSpPr/>
            <p:nvPr/>
          </p:nvSpPr>
          <p:spPr>
            <a:xfrm>
              <a:off x="6652650" y="4382088"/>
              <a:ext cx="4211740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Windows</a:t>
              </a:r>
              <a:r>
                <a:rPr lang="ko-KR" altLang="en-US" sz="160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 </a:t>
              </a:r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kernel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BD95697-B614-4D95-8670-CEED99216F63}"/>
                </a:ext>
              </a:extLst>
            </p:cNvPr>
            <p:cNvSpPr/>
            <p:nvPr/>
          </p:nvSpPr>
          <p:spPr>
            <a:xfrm>
              <a:off x="6772422" y="2501356"/>
              <a:ext cx="1890146" cy="608183"/>
            </a:xfrm>
            <a:prstGeom prst="rect">
              <a:avLst/>
            </a:prstGeom>
            <a:solidFill>
              <a:srgbClr val="89C6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process</a:t>
              </a:r>
            </a:p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bash.exe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AD128B5-5333-4841-B81C-C29BDD29CA8D}"/>
                </a:ext>
              </a:extLst>
            </p:cNvPr>
            <p:cNvSpPr/>
            <p:nvPr/>
          </p:nvSpPr>
          <p:spPr>
            <a:xfrm>
              <a:off x="6857802" y="484243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LxCore.sys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C186A7F-8B09-41E6-90B8-44977548371F}"/>
                </a:ext>
              </a:extLst>
            </p:cNvPr>
            <p:cNvSpPr/>
            <p:nvPr/>
          </p:nvSpPr>
          <p:spPr>
            <a:xfrm>
              <a:off x="6857802" y="565097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Kernel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CD0EFDAD-CD05-4171-8F43-CDA1AB6E8155}"/>
              </a:ext>
            </a:extLst>
          </p:cNvPr>
          <p:cNvSpPr/>
          <p:nvPr/>
        </p:nvSpPr>
        <p:spPr>
          <a:xfrm>
            <a:off x="1151164" y="2336476"/>
            <a:ext cx="1085851" cy="10353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F77BB5-FAA3-49B5-90D7-1EC29849760C}"/>
              </a:ext>
            </a:extLst>
          </p:cNvPr>
          <p:cNvSpPr/>
          <p:nvPr/>
        </p:nvSpPr>
        <p:spPr>
          <a:xfrm>
            <a:off x="3804427" y="3312226"/>
            <a:ext cx="1890146" cy="399605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LxssManager.dll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AF98849-4C15-4BC4-ACF2-28DA5CBD1B3B}"/>
              </a:ext>
            </a:extLst>
          </p:cNvPr>
          <p:cNvSpPr/>
          <p:nvPr/>
        </p:nvSpPr>
        <p:spPr>
          <a:xfrm>
            <a:off x="5822565" y="2443495"/>
            <a:ext cx="1954796" cy="608183"/>
          </a:xfrm>
          <a:prstGeom prst="rect">
            <a:avLst/>
          </a:prstGeom>
          <a:solidFill>
            <a:srgbClr val="C47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Pico Process</a:t>
            </a:r>
          </a:p>
          <a:p>
            <a:pPr algn="ctr"/>
            <a:r>
              <a:rPr lang="en-US" altLang="ko-KR" sz="1600" dirty="0" err="1">
                <a:latin typeface="Consolas" panose="020B0609020204030204" pitchFamily="49" charset="0"/>
                <a:ea typeface="KoPub돋움체 Medium" panose="00000600000000000000" pitchFamily="2" charset="-127"/>
              </a:rPr>
              <a:t>init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25EE86B-BCD2-4788-AE64-60CA37CF6F22}"/>
              </a:ext>
            </a:extLst>
          </p:cNvPr>
          <p:cNvSpPr/>
          <p:nvPr/>
        </p:nvSpPr>
        <p:spPr>
          <a:xfrm>
            <a:off x="5816158" y="3207936"/>
            <a:ext cx="1954796" cy="608183"/>
          </a:xfrm>
          <a:prstGeom prst="rect">
            <a:avLst/>
          </a:prstGeom>
          <a:solidFill>
            <a:srgbClr val="C47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Pico Process</a:t>
            </a:r>
          </a:p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/bash</a:t>
            </a:r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3C95A230-1EFE-4A26-B916-8F00F0587CBC}"/>
              </a:ext>
            </a:extLst>
          </p:cNvPr>
          <p:cNvCxnSpPr/>
          <p:nvPr/>
        </p:nvCxnSpPr>
        <p:spPr>
          <a:xfrm rot="16200000" flipH="1">
            <a:off x="5187928" y="3273402"/>
            <a:ext cx="1133673" cy="2010529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5AE1AD91-F057-4363-9581-29F1333D9CA4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6749567" y="3051678"/>
            <a:ext cx="50396" cy="17938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742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80074EB-2116-474C-B4D0-9A2EE504B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User</a:t>
            </a:r>
            <a:r>
              <a:rPr lang="ko-KR" altLang="en-US" dirty="0"/>
              <a:t> </a:t>
            </a:r>
            <a:r>
              <a:rPr lang="en-US" altLang="ko-KR" dirty="0"/>
              <a:t>mode Flow-  ls command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CAEC067-3675-4CC5-92C0-F44F3F7000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3346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75DBEA4-9CAA-4CE5-94CB-AB3DF47DA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Bash.exe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06623A-5C92-41ED-B556-A03A934012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ls command</a:t>
            </a:r>
            <a:r>
              <a:rPr lang="ko-KR" altLang="en-US" dirty="0"/>
              <a:t>를 실행한 결과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ls </a:t>
            </a:r>
            <a:r>
              <a:rPr lang="ko-KR" altLang="en-US" dirty="0"/>
              <a:t>명령어를 사용자가 입력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Bash.exe</a:t>
            </a:r>
            <a:r>
              <a:rPr lang="ko-KR" altLang="en-US" dirty="0"/>
              <a:t>가 </a:t>
            </a:r>
            <a:r>
              <a:rPr lang="en-US" altLang="ko-KR" dirty="0"/>
              <a:t>LxssManger.dll</a:t>
            </a:r>
            <a:r>
              <a:rPr lang="ko-KR" altLang="en-US" dirty="0"/>
              <a:t>의 함수에 명령어를 매개변수로 하여 호출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 LxssManager.dll</a:t>
            </a:r>
            <a:r>
              <a:rPr lang="ko-KR" altLang="en-US" dirty="0"/>
              <a:t>은 이미 생성된 </a:t>
            </a:r>
            <a:r>
              <a:rPr lang="en-US" altLang="ko-KR" dirty="0"/>
              <a:t>Bus Interface</a:t>
            </a:r>
            <a:r>
              <a:rPr lang="ko-KR" altLang="en-US" dirty="0"/>
              <a:t>에 명령어를 전달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Bus interface</a:t>
            </a:r>
            <a:r>
              <a:rPr lang="ko-KR" altLang="en-US" dirty="0"/>
              <a:t>를 주시하고 있던 </a:t>
            </a:r>
            <a:r>
              <a:rPr lang="en-US" altLang="ko-KR" dirty="0" err="1"/>
              <a:t>init</a:t>
            </a:r>
            <a:r>
              <a:rPr lang="en-US" altLang="ko-KR" dirty="0"/>
              <a:t> daemon</a:t>
            </a:r>
            <a:r>
              <a:rPr lang="ko-KR" altLang="en-US" dirty="0"/>
              <a:t>은 </a:t>
            </a:r>
            <a:r>
              <a:rPr lang="en-US" altLang="ko-KR" dirty="0"/>
              <a:t>ls </a:t>
            </a:r>
            <a:r>
              <a:rPr lang="ko-KR" altLang="en-US" dirty="0"/>
              <a:t>명령어를</a:t>
            </a:r>
            <a:r>
              <a:rPr lang="en-US" altLang="ko-KR" dirty="0"/>
              <a:t> /bash</a:t>
            </a:r>
            <a:r>
              <a:rPr lang="ko-KR" altLang="en-US" dirty="0"/>
              <a:t>쉘에게 넘겨 명령어를 실행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dirty="0" err="1"/>
              <a:t>실행후</a:t>
            </a:r>
            <a:r>
              <a:rPr lang="ko-KR" altLang="en-US" dirty="0"/>
              <a:t> </a:t>
            </a:r>
            <a:r>
              <a:rPr lang="en-US" altLang="ko-KR" dirty="0"/>
              <a:t>IPC interface</a:t>
            </a:r>
            <a:r>
              <a:rPr lang="ko-KR" altLang="en-US" dirty="0"/>
              <a:t>를 통해 </a:t>
            </a:r>
            <a:r>
              <a:rPr lang="en-US" altLang="ko-KR" dirty="0"/>
              <a:t>lxssManager.dll</a:t>
            </a:r>
            <a:r>
              <a:rPr lang="ko-KR" altLang="en-US" dirty="0"/>
              <a:t>에게 전달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endParaRPr lang="en-US" altLang="ko-KR" dirty="0"/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CBDD1C26-8237-42D7-8473-A93BC1E539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851850"/>
            <a:ext cx="5181600" cy="4611624"/>
          </a:xfrm>
        </p:spPr>
      </p:pic>
    </p:spTree>
    <p:extLst>
      <p:ext uri="{BB962C8B-B14F-4D97-AF65-F5344CB8AC3E}">
        <p14:creationId xmlns:p14="http://schemas.microsoft.com/office/powerpoint/2010/main" val="711594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F2C44C-0064-4D61-B675-4A7F92533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C723D2-86D0-422A-8E1C-6C00860D6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ko-KR" dirty="0"/>
              <a:t>Detailed view on Component Object Model</a:t>
            </a:r>
          </a:p>
          <a:p>
            <a:r>
              <a:rPr lang="en-US" altLang="ko-KR" dirty="0"/>
              <a:t>The ways communicating between LxssManager.dll and LxCore.sys</a:t>
            </a:r>
          </a:p>
          <a:p>
            <a:r>
              <a:rPr lang="en-US" altLang="ko-KR" dirty="0"/>
              <a:t>How to make </a:t>
            </a:r>
            <a:r>
              <a:rPr lang="en-US" altLang="ko-KR" dirty="0" err="1"/>
              <a:t>pico</a:t>
            </a:r>
            <a:r>
              <a:rPr lang="en-US" altLang="ko-KR" dirty="0"/>
              <a:t> process</a:t>
            </a:r>
          </a:p>
          <a:p>
            <a:r>
              <a:rPr lang="en-US" altLang="ko-KR" dirty="0"/>
              <a:t>Overall flow of WSL initialization</a:t>
            </a:r>
          </a:p>
          <a:p>
            <a:r>
              <a:rPr lang="en-US" altLang="ko-KR" dirty="0"/>
              <a:t>Real example of WSL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102851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C660F0-1C41-45BC-9573-D7188D250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Future Works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BEA6F8-4272-4A98-9D39-C23C0CA39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834" y="1807457"/>
            <a:ext cx="10515600" cy="4638676"/>
          </a:xfrm>
        </p:spPr>
        <p:txBody>
          <a:bodyPr/>
          <a:lstStyle/>
          <a:p>
            <a:r>
              <a:rPr lang="en-US" altLang="ko-KR" dirty="0"/>
              <a:t>The difference between Linux </a:t>
            </a:r>
            <a:r>
              <a:rPr lang="en-US" altLang="ko-KR" dirty="0" err="1"/>
              <a:t>syscall</a:t>
            </a:r>
            <a:r>
              <a:rPr lang="en-US" altLang="ko-KR" dirty="0"/>
              <a:t> and NT </a:t>
            </a:r>
            <a:r>
              <a:rPr lang="en-US" altLang="ko-KR" dirty="0" err="1"/>
              <a:t>syscall</a:t>
            </a:r>
            <a:r>
              <a:rPr lang="en-US" altLang="ko-KR" dirty="0"/>
              <a:t>  handling procedure</a:t>
            </a:r>
          </a:p>
          <a:p>
            <a:r>
              <a:rPr lang="en-US" altLang="ko-KR" dirty="0"/>
              <a:t>Security aspects of WSL</a:t>
            </a:r>
          </a:p>
          <a:p>
            <a:pPr lvl="1"/>
            <a:r>
              <a:rPr lang="en-US" altLang="ko-KR" dirty="0"/>
              <a:t>KPP</a:t>
            </a:r>
          </a:p>
          <a:p>
            <a:pPr lvl="1"/>
            <a:r>
              <a:rPr lang="en-US" altLang="ko-KR" dirty="0"/>
              <a:t>PPL</a:t>
            </a:r>
          </a:p>
        </p:txBody>
      </p:sp>
    </p:spTree>
    <p:extLst>
      <p:ext uri="{BB962C8B-B14F-4D97-AF65-F5344CB8AC3E}">
        <p14:creationId xmlns:p14="http://schemas.microsoft.com/office/powerpoint/2010/main" val="3172970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0909B-12DC-4DE9-8F21-A4DE1EE88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449AEC-A42F-467E-A0A2-09EDD5A7B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lxssManager</a:t>
            </a:r>
            <a:r>
              <a:rPr lang="ko-KR" altLang="en-US" dirty="0"/>
              <a:t>의 역할</a:t>
            </a:r>
            <a:endParaRPr lang="en-US" altLang="ko-KR" dirty="0"/>
          </a:p>
          <a:p>
            <a:r>
              <a:rPr lang="en-US" altLang="ko-KR" dirty="0"/>
              <a:t>Pico Process</a:t>
            </a:r>
            <a:r>
              <a:rPr lang="ko-KR" altLang="en-US" dirty="0"/>
              <a:t>는 무엇인지</a:t>
            </a:r>
            <a:endParaRPr lang="en-US" altLang="ko-KR" dirty="0"/>
          </a:p>
          <a:p>
            <a:r>
              <a:rPr lang="en-US" altLang="ko-KR" dirty="0"/>
              <a:t>NT Process</a:t>
            </a:r>
            <a:r>
              <a:rPr lang="ko-KR" altLang="en-US" dirty="0"/>
              <a:t>와 </a:t>
            </a:r>
            <a:r>
              <a:rPr lang="en-US" altLang="ko-KR" dirty="0"/>
              <a:t>Pico Process</a:t>
            </a:r>
            <a:r>
              <a:rPr lang="ko-KR" altLang="en-US" dirty="0"/>
              <a:t>의 차이점</a:t>
            </a:r>
            <a:endParaRPr lang="en-US" altLang="ko-KR" dirty="0"/>
          </a:p>
          <a:p>
            <a:r>
              <a:rPr lang="en-US" altLang="ko-KR" dirty="0"/>
              <a:t>Component Object Model</a:t>
            </a:r>
            <a:r>
              <a:rPr lang="ko-KR" altLang="en-US" dirty="0"/>
              <a:t>은 무엇인지</a:t>
            </a:r>
            <a:endParaRPr lang="en-US" altLang="ko-KR" dirty="0"/>
          </a:p>
          <a:p>
            <a:r>
              <a:rPr lang="en-US" altLang="ko-KR" dirty="0" err="1"/>
              <a:t>Ioctl</a:t>
            </a:r>
            <a:r>
              <a:rPr lang="ko-KR" altLang="en-US" dirty="0"/>
              <a:t>의 역할</a:t>
            </a:r>
            <a:endParaRPr lang="en-US" altLang="ko-KR" dirty="0"/>
          </a:p>
          <a:p>
            <a:r>
              <a:rPr lang="ko-KR" altLang="en-US" dirty="0"/>
              <a:t>발표 자료 전반적으로 후술</a:t>
            </a:r>
          </a:p>
        </p:txBody>
      </p:sp>
    </p:spTree>
    <p:extLst>
      <p:ext uri="{BB962C8B-B14F-4D97-AF65-F5344CB8AC3E}">
        <p14:creationId xmlns:p14="http://schemas.microsoft.com/office/powerpoint/2010/main" val="3243137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80074EB-2116-474C-B4D0-9A2EE504B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Component Detailed View 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CAEC067-3675-4CC5-92C0-F44F3F7000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2694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53A49BD-5C54-4D25-8D1C-C20AC53A3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WSL Structured Diagram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B8965EC9-4761-4339-92EB-5F3B7CA2728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WSL</a:t>
            </a:r>
          </a:p>
          <a:p>
            <a:pPr lvl="1"/>
            <a:r>
              <a:rPr lang="en-US" altLang="ko-KR" dirty="0"/>
              <a:t>Windows</a:t>
            </a:r>
            <a:r>
              <a:rPr lang="ko-KR" altLang="en-US" dirty="0"/>
              <a:t> 위에서 리눅스 환경을 구축해서 사용할 수 있는 기술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어떻게 구축하였는가</a:t>
            </a:r>
            <a:endParaRPr lang="en-US" altLang="ko-KR" dirty="0"/>
          </a:p>
          <a:p>
            <a:pPr lvl="1"/>
            <a:r>
              <a:rPr lang="en-US" altLang="ko-KR" dirty="0"/>
              <a:t>Pico Process</a:t>
            </a:r>
            <a:r>
              <a:rPr lang="ko-KR" altLang="en-US" dirty="0"/>
              <a:t>를 사용해서 </a:t>
            </a:r>
            <a:r>
              <a:rPr lang="en-US" altLang="ko-KR" dirty="0" err="1"/>
              <a:t>linux</a:t>
            </a:r>
            <a:r>
              <a:rPr lang="en-US" altLang="ko-KR" dirty="0"/>
              <a:t> </a:t>
            </a:r>
            <a:r>
              <a:rPr lang="ko-KR" altLang="en-US" dirty="0"/>
              <a:t>프로세스를 실제로 구현</a:t>
            </a:r>
            <a:endParaRPr lang="en-US" altLang="ko-KR" dirty="0"/>
          </a:p>
          <a:p>
            <a:pPr lvl="1"/>
            <a:r>
              <a:rPr lang="en-US" altLang="ko-KR" dirty="0"/>
              <a:t>User-Friendly</a:t>
            </a:r>
            <a:r>
              <a:rPr lang="ko-KR" altLang="en-US" dirty="0"/>
              <a:t>한 실행파일인 </a:t>
            </a:r>
            <a:r>
              <a:rPr lang="en-US" altLang="ko-KR" dirty="0"/>
              <a:t>bash.exe</a:t>
            </a:r>
            <a:r>
              <a:rPr lang="ko-KR" altLang="en-US" dirty="0"/>
              <a:t>는 </a:t>
            </a:r>
            <a:r>
              <a:rPr lang="en-US" altLang="ko-KR" dirty="0"/>
              <a:t>LxssManager.dll</a:t>
            </a:r>
            <a:r>
              <a:rPr lang="ko-KR" altLang="en-US" dirty="0"/>
              <a:t>과 </a:t>
            </a:r>
            <a:r>
              <a:rPr lang="en-US" altLang="ko-KR" dirty="0"/>
              <a:t>COM</a:t>
            </a:r>
            <a:r>
              <a:rPr lang="ko-KR" altLang="en-US" dirty="0"/>
              <a:t>으로 통신</a:t>
            </a:r>
            <a:endParaRPr lang="en-US" altLang="ko-KR" dirty="0"/>
          </a:p>
          <a:p>
            <a:pPr lvl="1"/>
            <a:r>
              <a:rPr lang="en-US" altLang="ko-KR" dirty="0" err="1"/>
              <a:t>LxCore</a:t>
            </a:r>
            <a:r>
              <a:rPr lang="ko-KR" altLang="en-US" dirty="0"/>
              <a:t>가 </a:t>
            </a:r>
            <a:r>
              <a:rPr lang="en-US" altLang="ko-KR" dirty="0"/>
              <a:t>LxssManager.dll</a:t>
            </a:r>
            <a:r>
              <a:rPr lang="ko-KR" altLang="en-US" dirty="0"/>
              <a:t>의 명령을 </a:t>
            </a:r>
            <a:r>
              <a:rPr lang="en-US" altLang="ko-KR" dirty="0"/>
              <a:t>device object interface</a:t>
            </a:r>
            <a:r>
              <a:rPr lang="ko-KR" altLang="en-US" dirty="0"/>
              <a:t>로 받음</a:t>
            </a:r>
            <a:endParaRPr lang="en-US" altLang="ko-KR" dirty="0"/>
          </a:p>
          <a:p>
            <a:pPr lvl="1"/>
            <a:r>
              <a:rPr lang="ko-KR" altLang="en-US" dirty="0"/>
              <a:t>자세한 내용 후술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85181D76-3BE3-4CCD-B052-2440629CBE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2F9A1E0-4BEA-4B16-9362-004C00E3FEEF}"/>
              </a:ext>
            </a:extLst>
          </p:cNvPr>
          <p:cNvGrpSpPr/>
          <p:nvPr/>
        </p:nvGrpSpPr>
        <p:grpSpPr>
          <a:xfrm>
            <a:off x="6535548" y="1965403"/>
            <a:ext cx="4454904" cy="4384515"/>
            <a:chOff x="6535825" y="2023264"/>
            <a:chExt cx="4454904" cy="4384515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4CA798B-8688-40B6-B546-EAE004924219}"/>
                </a:ext>
              </a:extLst>
            </p:cNvPr>
            <p:cNvSpPr/>
            <p:nvPr/>
          </p:nvSpPr>
          <p:spPr>
            <a:xfrm>
              <a:off x="6535825" y="2023264"/>
              <a:ext cx="4454904" cy="43845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ko-KR" altLang="en-US" sz="1400" dirty="0">
                <a:solidFill>
                  <a:schemeClr val="tx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BB89E6B-6C4C-4160-8747-4F2445BAB586}"/>
                </a:ext>
              </a:extLst>
            </p:cNvPr>
            <p:cNvSpPr/>
            <p:nvPr/>
          </p:nvSpPr>
          <p:spPr>
            <a:xfrm>
              <a:off x="6661614" y="2145329"/>
              <a:ext cx="4211735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User mode address space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5F8F3F7-7274-4848-913E-55EFCFA67FB9}"/>
                </a:ext>
              </a:extLst>
            </p:cNvPr>
            <p:cNvSpPr/>
            <p:nvPr/>
          </p:nvSpPr>
          <p:spPr>
            <a:xfrm>
              <a:off x="6652650" y="4382088"/>
              <a:ext cx="4211740" cy="1827824"/>
            </a:xfrm>
            <a:prstGeom prst="rect">
              <a:avLst/>
            </a:prstGeom>
            <a:noFill/>
            <a:ln w="28575">
              <a:solidFill>
                <a:schemeClr val="bg2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KoPub돋움체 Medium" panose="00000600000000000000" pitchFamily="2" charset="-127"/>
                </a:rPr>
                <a:t>System address space</a:t>
              </a:r>
              <a:endPara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ADF1235-7AB8-40CB-A205-2AF72AE1BE9D}"/>
                </a:ext>
              </a:extLst>
            </p:cNvPr>
            <p:cNvSpPr/>
            <p:nvPr/>
          </p:nvSpPr>
          <p:spPr>
            <a:xfrm>
              <a:off x="6772422" y="3448592"/>
              <a:ext cx="1890146" cy="399605"/>
            </a:xfrm>
            <a:prstGeom prst="rect">
              <a:avLst/>
            </a:prstGeom>
            <a:solidFill>
              <a:srgbClr val="89C6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LxssManager.dll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6AC5802-97C6-4670-BEF8-5173C5759454}"/>
                </a:ext>
              </a:extLst>
            </p:cNvPr>
            <p:cNvSpPr/>
            <p:nvPr/>
          </p:nvSpPr>
          <p:spPr>
            <a:xfrm>
              <a:off x="6772422" y="2501356"/>
              <a:ext cx="1890146" cy="608183"/>
            </a:xfrm>
            <a:prstGeom prst="rect">
              <a:avLst/>
            </a:prstGeom>
            <a:solidFill>
              <a:srgbClr val="89C6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process</a:t>
              </a:r>
            </a:p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bash.exe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A744BA2-2214-4E19-B405-CC968DA454D5}"/>
                </a:ext>
              </a:extLst>
            </p:cNvPr>
            <p:cNvSpPr/>
            <p:nvPr/>
          </p:nvSpPr>
          <p:spPr>
            <a:xfrm>
              <a:off x="6857802" y="484243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LxCore.sys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B293C1F-8E44-479D-B0D7-D96B6F4C188F}"/>
                </a:ext>
              </a:extLst>
            </p:cNvPr>
            <p:cNvSpPr/>
            <p:nvPr/>
          </p:nvSpPr>
          <p:spPr>
            <a:xfrm>
              <a:off x="8788357" y="2501356"/>
              <a:ext cx="1954796" cy="608183"/>
            </a:xfrm>
            <a:prstGeom prst="rect">
              <a:avLst/>
            </a:prstGeom>
            <a:solidFill>
              <a:srgbClr val="C47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Pico Process</a:t>
              </a:r>
            </a:p>
            <a:p>
              <a:pPr algn="ctr"/>
              <a:r>
                <a:rPr lang="en-US" altLang="ko-KR" sz="1600" dirty="0" err="1">
                  <a:latin typeface="Consolas" panose="020B0609020204030204" pitchFamily="49" charset="0"/>
                  <a:ea typeface="KoPub돋움체 Medium" panose="00000600000000000000" pitchFamily="2" charset="-127"/>
                </a:rPr>
                <a:t>init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A190DE3-D7D2-4E37-AF9B-CE1C1C19E9EF}"/>
                </a:ext>
              </a:extLst>
            </p:cNvPr>
            <p:cNvSpPr/>
            <p:nvPr/>
          </p:nvSpPr>
          <p:spPr>
            <a:xfrm>
              <a:off x="6857802" y="5650979"/>
              <a:ext cx="3819358" cy="39960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Consolas" panose="020B0609020204030204" pitchFamily="49" charset="0"/>
                  <a:ea typeface="KoPub돋움체 Medium" panose="00000600000000000000" pitchFamily="2" charset="-127"/>
                </a:rPr>
                <a:t>NT Kernel</a:t>
              </a:r>
              <a:endParaRPr lang="ko-KR" altLang="en-US" sz="1600" dirty="0">
                <a:latin typeface="Consolas" panose="020B0609020204030204" pitchFamily="49" charset="0"/>
                <a:ea typeface="KoPub돋움체 Medium" panose="00000600000000000000" pitchFamily="2" charset="-127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2240598-A98C-45B9-A0B1-2CBBCDEB4265}"/>
              </a:ext>
            </a:extLst>
          </p:cNvPr>
          <p:cNvSpPr/>
          <p:nvPr/>
        </p:nvSpPr>
        <p:spPr>
          <a:xfrm>
            <a:off x="8814691" y="3173743"/>
            <a:ext cx="1954796" cy="608183"/>
          </a:xfrm>
          <a:prstGeom prst="rect">
            <a:avLst/>
          </a:prstGeom>
          <a:solidFill>
            <a:srgbClr val="C47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Pico Process</a:t>
            </a:r>
          </a:p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/bash</a:t>
            </a:r>
          </a:p>
        </p:txBody>
      </p:sp>
    </p:spTree>
    <p:extLst>
      <p:ext uri="{BB962C8B-B14F-4D97-AF65-F5344CB8AC3E}">
        <p14:creationId xmlns:p14="http://schemas.microsoft.com/office/powerpoint/2010/main" val="166067542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163F335-EE85-415D-A335-2B6F017C5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Definition of Program and Process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8D585D2-57D7-4BDC-9801-1A8BF1B84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Program</a:t>
            </a:r>
          </a:p>
          <a:p>
            <a:pPr lvl="1"/>
            <a:r>
              <a:rPr lang="ko-KR" altLang="en-US" dirty="0"/>
              <a:t>저장된 실행 파일</a:t>
            </a:r>
            <a:endParaRPr lang="en-US" altLang="ko-KR" dirty="0"/>
          </a:p>
          <a:p>
            <a:pPr lvl="2"/>
            <a:r>
              <a:rPr lang="ko-KR" altLang="en-US" dirty="0"/>
              <a:t>명령어의 모음</a:t>
            </a:r>
            <a:endParaRPr lang="en-US" altLang="ko-KR" dirty="0"/>
          </a:p>
          <a:p>
            <a:pPr lvl="1"/>
            <a:r>
              <a:rPr lang="en-US" altLang="ko-KR" dirty="0"/>
              <a:t>E.g., bash.exe</a:t>
            </a:r>
          </a:p>
          <a:p>
            <a:r>
              <a:rPr lang="en-US" altLang="ko-KR" dirty="0"/>
              <a:t>Process</a:t>
            </a:r>
          </a:p>
          <a:p>
            <a:pPr lvl="1"/>
            <a:r>
              <a:rPr lang="en-US" altLang="ko-KR" dirty="0"/>
              <a:t>Program</a:t>
            </a:r>
            <a:r>
              <a:rPr lang="ko-KR" altLang="en-US" dirty="0"/>
              <a:t>이 실행되기 위해 필요한 자원의 구조체</a:t>
            </a:r>
            <a:endParaRPr lang="en-US" altLang="ko-KR" dirty="0"/>
          </a:p>
          <a:p>
            <a:pPr lvl="2"/>
            <a:r>
              <a:rPr lang="en-US" altLang="ko-KR" dirty="0"/>
              <a:t>Windows</a:t>
            </a:r>
            <a:r>
              <a:rPr lang="ko-KR" altLang="en-US" dirty="0"/>
              <a:t> 내부에서는 </a:t>
            </a:r>
            <a:r>
              <a:rPr lang="en-US" altLang="ko-KR" dirty="0"/>
              <a:t>EPROCESS </a:t>
            </a:r>
            <a:r>
              <a:rPr lang="ko-KR" altLang="en-US" dirty="0"/>
              <a:t>구조체</a:t>
            </a:r>
            <a:endParaRPr lang="en-US" altLang="ko-KR" dirty="0"/>
          </a:p>
          <a:p>
            <a:pPr lvl="1"/>
            <a:r>
              <a:rPr lang="ko-KR" altLang="en-US" dirty="0"/>
              <a:t>실제 </a:t>
            </a:r>
            <a:r>
              <a:rPr lang="en-US" altLang="ko-KR" dirty="0"/>
              <a:t>Program</a:t>
            </a:r>
            <a:r>
              <a:rPr lang="ko-KR" altLang="en-US" dirty="0"/>
              <a:t>이 실행되면 </a:t>
            </a:r>
            <a:r>
              <a:rPr lang="en-US" altLang="ko-KR" dirty="0"/>
              <a:t>Process</a:t>
            </a:r>
            <a:r>
              <a:rPr lang="ko-KR" altLang="en-US" dirty="0"/>
              <a:t>가 </a:t>
            </a:r>
            <a:r>
              <a:rPr lang="en-US" altLang="ko-KR" dirty="0"/>
              <a:t>address space(</a:t>
            </a:r>
            <a:r>
              <a:rPr lang="ko-KR" altLang="en-US" dirty="0"/>
              <a:t>가상 주소</a:t>
            </a:r>
            <a:r>
              <a:rPr lang="en-US" altLang="ko-KR" dirty="0"/>
              <a:t>)</a:t>
            </a:r>
            <a:r>
              <a:rPr lang="ko-KR" altLang="en-US" dirty="0"/>
              <a:t>에 저장됨</a:t>
            </a:r>
            <a:endParaRPr lang="en-US" altLang="ko-KR" dirty="0"/>
          </a:p>
          <a:p>
            <a:pPr lvl="1"/>
            <a:r>
              <a:rPr lang="en-US" altLang="ko-KR" dirty="0"/>
              <a:t>E.g., </a:t>
            </a:r>
            <a:r>
              <a:rPr lang="ko-KR" altLang="en-US" dirty="0"/>
              <a:t>프로세스가 사용하는 최대 메모리</a:t>
            </a:r>
            <a:r>
              <a:rPr lang="en-US" altLang="ko-KR" dirty="0"/>
              <a:t>, PID, 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5708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B86C5-951B-4C7C-BC9B-EA95913C1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NT</a:t>
            </a:r>
            <a:r>
              <a:rPr lang="ko-KR" altLang="en-US" dirty="0"/>
              <a:t> </a:t>
            </a:r>
            <a:r>
              <a:rPr lang="en-US" altLang="ko-KR" dirty="0"/>
              <a:t>Process Internal Structure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077EAF-5D38-42FF-9F5E-67E977DAB0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System address space</a:t>
            </a:r>
            <a:r>
              <a:rPr lang="ko-KR" altLang="en-US" dirty="0"/>
              <a:t>는 유저에게 비공개</a:t>
            </a:r>
            <a:endParaRPr lang="en-US" altLang="ko-KR" dirty="0"/>
          </a:p>
          <a:p>
            <a:r>
              <a:rPr lang="en-US" altLang="ko-KR" dirty="0"/>
              <a:t>Windows</a:t>
            </a:r>
            <a:r>
              <a:rPr lang="ko-KR" altLang="en-US" dirty="0"/>
              <a:t>에서는  </a:t>
            </a:r>
            <a:r>
              <a:rPr lang="en-US" altLang="ko-KR" dirty="0"/>
              <a:t>EPROCESS </a:t>
            </a:r>
            <a:r>
              <a:rPr lang="ko-KR" altLang="en-US" dirty="0"/>
              <a:t>구조체를 사용</a:t>
            </a:r>
            <a:endParaRPr lang="en-US" altLang="ko-KR" dirty="0"/>
          </a:p>
          <a:p>
            <a:pPr lvl="1"/>
            <a:r>
              <a:rPr lang="ko-KR" altLang="en-US" dirty="0"/>
              <a:t>프로세스 </a:t>
            </a:r>
            <a:r>
              <a:rPr lang="en-US" altLang="ko-KR" dirty="0"/>
              <a:t>ID, </a:t>
            </a:r>
            <a:r>
              <a:rPr lang="ko-KR" altLang="en-US" dirty="0"/>
              <a:t>프로세스가 사용하는 최대 메모리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EPROCESS </a:t>
            </a:r>
            <a:r>
              <a:rPr lang="ko-KR" altLang="en-US" dirty="0"/>
              <a:t>내에서 </a:t>
            </a:r>
            <a:r>
              <a:rPr lang="en-US" altLang="ko-KR" dirty="0"/>
              <a:t>PEB</a:t>
            </a:r>
            <a:r>
              <a:rPr lang="ko-KR" altLang="en-US" dirty="0"/>
              <a:t>를 가리킴</a:t>
            </a:r>
            <a:endParaRPr lang="en-US" altLang="ko-KR" dirty="0"/>
          </a:p>
          <a:p>
            <a:pPr lvl="1"/>
            <a:r>
              <a:rPr lang="ko-KR" altLang="en-US" dirty="0"/>
              <a:t>유저모드에서 바로 접근 할 수 있게 하기 위해 존재</a:t>
            </a:r>
            <a:endParaRPr lang="en-US" altLang="ko-KR" dirty="0"/>
          </a:p>
          <a:p>
            <a:pPr lvl="2"/>
            <a:r>
              <a:rPr lang="en-US" altLang="ko-KR" dirty="0"/>
              <a:t>E.g., </a:t>
            </a:r>
            <a:r>
              <a:rPr lang="ko-KR" altLang="en-US" dirty="0"/>
              <a:t>프로세스의 </a:t>
            </a:r>
            <a:r>
              <a:rPr lang="ko-KR" altLang="en-US" dirty="0" err="1"/>
              <a:t>힙</a:t>
            </a:r>
            <a:r>
              <a:rPr lang="ko-KR" altLang="en-US" dirty="0"/>
              <a:t> 정보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095A2C-AAEE-4329-96C7-732A7D95A6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48DAFAE-43DB-4A7D-8FFC-F58C8696F567}"/>
              </a:ext>
            </a:extLst>
          </p:cNvPr>
          <p:cNvSpPr/>
          <p:nvPr/>
        </p:nvSpPr>
        <p:spPr>
          <a:xfrm>
            <a:off x="6657131" y="2319580"/>
            <a:ext cx="4211735" cy="1962677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User mode address space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EF7B057-F821-49AC-B541-FCE8C064588F}"/>
              </a:ext>
            </a:extLst>
          </p:cNvPr>
          <p:cNvSpPr/>
          <p:nvPr/>
        </p:nvSpPr>
        <p:spPr>
          <a:xfrm>
            <a:off x="6657132" y="4282257"/>
            <a:ext cx="4211735" cy="1962677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System</a:t>
            </a:r>
            <a:r>
              <a: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 </a:t>
            </a:r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address space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525623A-9CFC-4B11-992E-EF7E39EEB1B0}"/>
              </a:ext>
            </a:extLst>
          </p:cNvPr>
          <p:cNvSpPr/>
          <p:nvPr/>
        </p:nvSpPr>
        <p:spPr>
          <a:xfrm>
            <a:off x="6657130" y="1936216"/>
            <a:ext cx="4211735" cy="38336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NT process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34819CA-15F1-4C5C-90A9-00F5C3FDA11E}"/>
              </a:ext>
            </a:extLst>
          </p:cNvPr>
          <p:cNvSpPr/>
          <p:nvPr/>
        </p:nvSpPr>
        <p:spPr>
          <a:xfrm>
            <a:off x="7768779" y="4708747"/>
            <a:ext cx="1890146" cy="1431160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EPROCESS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5871A87-ABD4-4586-9020-4358BB01CB0C}"/>
              </a:ext>
            </a:extLst>
          </p:cNvPr>
          <p:cNvSpPr/>
          <p:nvPr/>
        </p:nvSpPr>
        <p:spPr>
          <a:xfrm>
            <a:off x="7768779" y="2746070"/>
            <a:ext cx="1890146" cy="14311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PEB</a:t>
            </a:r>
          </a:p>
        </p:txBody>
      </p:sp>
    </p:spTree>
    <p:extLst>
      <p:ext uri="{BB962C8B-B14F-4D97-AF65-F5344CB8AC3E}">
        <p14:creationId xmlns:p14="http://schemas.microsoft.com/office/powerpoint/2010/main" val="712193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DAF1AD0D-48D3-49EC-B672-318618558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Difference between NT and Pico Process on WSL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0BB3E5BE-34A3-4D6E-82A3-1B6862683E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 err="1"/>
              <a:t>LxCore</a:t>
            </a:r>
            <a:r>
              <a:rPr lang="ko-KR" altLang="en-US" dirty="0"/>
              <a:t>가 </a:t>
            </a:r>
            <a:r>
              <a:rPr lang="en-US" altLang="ko-KR" dirty="0"/>
              <a:t>Pico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통해서 생성 </a:t>
            </a:r>
            <a:endParaRPr lang="en-US" altLang="ko-KR" dirty="0"/>
          </a:p>
          <a:p>
            <a:r>
              <a:rPr lang="en-US" altLang="ko-KR" dirty="0"/>
              <a:t>NT Process</a:t>
            </a:r>
            <a:r>
              <a:rPr lang="ko-KR" altLang="en-US" dirty="0"/>
              <a:t>와 다르게 </a:t>
            </a:r>
            <a:r>
              <a:rPr lang="en-US" altLang="ko-KR" dirty="0"/>
              <a:t>User mode address space</a:t>
            </a:r>
            <a:r>
              <a:rPr lang="ko-KR" altLang="en-US" dirty="0"/>
              <a:t>에 </a:t>
            </a:r>
            <a:r>
              <a:rPr lang="en-US" altLang="ko-KR" dirty="0"/>
              <a:t>ELF64binary</a:t>
            </a:r>
            <a:r>
              <a:rPr lang="ko-KR" altLang="en-US" dirty="0"/>
              <a:t>형식을 적재</a:t>
            </a:r>
            <a:endParaRPr lang="en-US" altLang="ko-KR" dirty="0"/>
          </a:p>
          <a:p>
            <a:pPr lvl="1"/>
            <a:r>
              <a:rPr lang="en-US" altLang="ko-KR" dirty="0"/>
              <a:t>Linux Emulate</a:t>
            </a:r>
          </a:p>
          <a:p>
            <a:r>
              <a:rPr lang="en-US" altLang="ko-KR" dirty="0"/>
              <a:t>Pico process</a:t>
            </a:r>
            <a:r>
              <a:rPr lang="ko-KR" altLang="en-US" dirty="0"/>
              <a:t>의 </a:t>
            </a:r>
            <a:r>
              <a:rPr lang="en-US" altLang="ko-KR" dirty="0"/>
              <a:t>EPROCESS </a:t>
            </a:r>
            <a:r>
              <a:rPr lang="ko-KR" altLang="en-US" dirty="0"/>
              <a:t>구조체는 기존 </a:t>
            </a:r>
            <a:r>
              <a:rPr lang="en-US" altLang="ko-KR" dirty="0"/>
              <a:t>NT Process </a:t>
            </a:r>
            <a:r>
              <a:rPr lang="ko-KR" altLang="en-US" dirty="0"/>
              <a:t>구조체와 다르게 </a:t>
            </a:r>
            <a:r>
              <a:rPr lang="en-US" altLang="ko-KR" dirty="0"/>
              <a:t>ELF64 binary</a:t>
            </a:r>
            <a:r>
              <a:rPr lang="ko-KR" altLang="en-US" dirty="0"/>
              <a:t>를 가리키는 자료형을 지니고 있음</a:t>
            </a:r>
            <a:endParaRPr lang="en-US" altLang="ko-KR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49356CA3-B6D3-432D-916E-143A0069E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29A2140-22F2-4F9C-B0BC-5ACACA10E463}"/>
              </a:ext>
            </a:extLst>
          </p:cNvPr>
          <p:cNvSpPr/>
          <p:nvPr/>
        </p:nvSpPr>
        <p:spPr>
          <a:xfrm>
            <a:off x="6657131" y="2319580"/>
            <a:ext cx="4211735" cy="1962677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User mode address space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64CD720-EDE5-4E61-953F-64F19052D9A1}"/>
              </a:ext>
            </a:extLst>
          </p:cNvPr>
          <p:cNvSpPr/>
          <p:nvPr/>
        </p:nvSpPr>
        <p:spPr>
          <a:xfrm>
            <a:off x="6657132" y="4282257"/>
            <a:ext cx="4211735" cy="1962677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System</a:t>
            </a:r>
            <a:r>
              <a: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 </a:t>
            </a:r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address space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C109B67-CAFC-49D1-97DB-2624082B12B5}"/>
              </a:ext>
            </a:extLst>
          </p:cNvPr>
          <p:cNvSpPr/>
          <p:nvPr/>
        </p:nvSpPr>
        <p:spPr>
          <a:xfrm>
            <a:off x="6657130" y="1936216"/>
            <a:ext cx="2166829" cy="38336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NT process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A3846DB-221B-4CE1-A832-8A8D25AC0278}"/>
              </a:ext>
            </a:extLst>
          </p:cNvPr>
          <p:cNvSpPr/>
          <p:nvPr/>
        </p:nvSpPr>
        <p:spPr>
          <a:xfrm>
            <a:off x="6872852" y="4710460"/>
            <a:ext cx="1890146" cy="1431160"/>
          </a:xfrm>
          <a:prstGeom prst="rect">
            <a:avLst/>
          </a:prstGeom>
          <a:solidFill>
            <a:srgbClr val="89C6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EPROCESS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561AF52-4F8C-4FA1-BAFE-830547B10F29}"/>
              </a:ext>
            </a:extLst>
          </p:cNvPr>
          <p:cNvSpPr/>
          <p:nvPr/>
        </p:nvSpPr>
        <p:spPr>
          <a:xfrm>
            <a:off x="6872852" y="2746070"/>
            <a:ext cx="1890146" cy="14311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PEB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A0A2F79-594E-4B5B-998F-C6FCDF933C3F}"/>
              </a:ext>
            </a:extLst>
          </p:cNvPr>
          <p:cNvSpPr/>
          <p:nvPr/>
        </p:nvSpPr>
        <p:spPr>
          <a:xfrm>
            <a:off x="8829644" y="1936215"/>
            <a:ext cx="2039221" cy="383363"/>
          </a:xfrm>
          <a:prstGeom prst="rect">
            <a:avLst/>
          </a:prstGeom>
          <a:solidFill>
            <a:srgbClr val="F4B9F7"/>
          </a:solidFill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Pico process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547F4A5-38C4-48DE-923B-AC093E6D2857}"/>
              </a:ext>
            </a:extLst>
          </p:cNvPr>
          <p:cNvSpPr/>
          <p:nvPr/>
        </p:nvSpPr>
        <p:spPr>
          <a:xfrm>
            <a:off x="8823959" y="2319579"/>
            <a:ext cx="2050591" cy="3925355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9640F70-5EA0-4EFC-B179-604C32C9FD0B}"/>
              </a:ext>
            </a:extLst>
          </p:cNvPr>
          <p:cNvSpPr/>
          <p:nvPr/>
        </p:nvSpPr>
        <p:spPr>
          <a:xfrm>
            <a:off x="8904181" y="2754085"/>
            <a:ext cx="1890146" cy="1431160"/>
          </a:xfrm>
          <a:prstGeom prst="rect">
            <a:avLst/>
          </a:prstGeom>
          <a:solidFill>
            <a:srgbClr val="DDB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ELF64 binary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0B29A13-47EA-4AB8-A35F-26157100C08B}"/>
              </a:ext>
            </a:extLst>
          </p:cNvPr>
          <p:cNvSpPr/>
          <p:nvPr/>
        </p:nvSpPr>
        <p:spPr>
          <a:xfrm>
            <a:off x="8904181" y="4710713"/>
            <a:ext cx="1890146" cy="1431160"/>
          </a:xfrm>
          <a:prstGeom prst="rect">
            <a:avLst/>
          </a:prstGeom>
          <a:solidFill>
            <a:srgbClr val="B14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EPROCESS</a:t>
            </a:r>
          </a:p>
        </p:txBody>
      </p:sp>
    </p:spTree>
    <p:extLst>
      <p:ext uri="{BB962C8B-B14F-4D97-AF65-F5344CB8AC3E}">
        <p14:creationId xmlns:p14="http://schemas.microsoft.com/office/powerpoint/2010/main" val="39081065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내용 개체 틀 2">
            <a:extLst>
              <a:ext uri="{FF2B5EF4-FFF2-40B4-BE49-F238E27FC236}">
                <a16:creationId xmlns:a16="http://schemas.microsoft.com/office/drawing/2014/main" id="{4CD002FC-9004-4927-857C-7BF58DE9DEBC}"/>
              </a:ext>
            </a:extLst>
          </p:cNvPr>
          <p:cNvSpPr txBox="1">
            <a:spLocks/>
          </p:cNvSpPr>
          <p:nvPr/>
        </p:nvSpPr>
        <p:spPr>
          <a:xfrm>
            <a:off x="6172202" y="2085975"/>
            <a:ext cx="5181600" cy="44037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74320" indent="-27432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maranth" charset="0"/>
              </a:defRPr>
            </a:lvl1pPr>
            <a:lvl2pPr marL="685783" indent="-27432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50"/>
              </a:buClr>
              <a:buFont typeface="Wingdings" panose="05000000000000000000" pitchFamily="2" charset="2"/>
              <a:buChar char=""/>
              <a:defRPr sz="18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maranth" charset="0"/>
              </a:defRPr>
            </a:lvl2pPr>
            <a:lvl3pPr marL="1142971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F0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maranth" charset="0"/>
              </a:defRPr>
            </a:lvl3pPr>
            <a:lvl4pPr marL="1600160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maranth" charset="0"/>
              </a:defRPr>
            </a:lvl4pPr>
            <a:lvl5pPr marL="2057349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maranth" charset="0"/>
              </a:defRPr>
            </a:lvl5pPr>
            <a:lvl6pPr marL="2514537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6D964DF-F13F-4D03-AFEA-D49ADA4D5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Steps for creating Pico Process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C37929-41E5-4627-B6AF-B502C21AEB5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/>
              <a:t>Pico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가 제공하는 함수를 통해서 </a:t>
            </a:r>
            <a:r>
              <a:rPr lang="en-US" altLang="ko-KR" dirty="0"/>
              <a:t>Pico Process</a:t>
            </a:r>
            <a:r>
              <a:rPr lang="ko-KR" altLang="en-US" dirty="0"/>
              <a:t>의 </a:t>
            </a:r>
            <a:r>
              <a:rPr lang="en-US" altLang="ko-KR" dirty="0"/>
              <a:t>Process </a:t>
            </a:r>
            <a:r>
              <a:rPr lang="ko-KR" altLang="en-US" dirty="0"/>
              <a:t>정보인 </a:t>
            </a:r>
            <a:r>
              <a:rPr lang="en-US" altLang="ko-KR" dirty="0"/>
              <a:t>EPROCESS</a:t>
            </a:r>
            <a:r>
              <a:rPr lang="ko-KR" altLang="en-US" dirty="0"/>
              <a:t>를 생성</a:t>
            </a:r>
            <a:endParaRPr lang="en-US" altLang="ko-KR" dirty="0"/>
          </a:p>
          <a:p>
            <a:pPr lvl="1"/>
            <a:r>
              <a:rPr lang="en-US" altLang="ko-KR" dirty="0"/>
              <a:t>Pico</a:t>
            </a:r>
            <a:r>
              <a:rPr lang="ko-KR" altLang="en-US" dirty="0"/>
              <a:t> </a:t>
            </a:r>
            <a:r>
              <a:rPr lang="en-US" altLang="ko-KR" dirty="0"/>
              <a:t>process</a:t>
            </a:r>
            <a:r>
              <a:rPr lang="ko-KR" altLang="en-US" dirty="0"/>
              <a:t>의 </a:t>
            </a:r>
            <a:r>
              <a:rPr lang="en-US" altLang="ko-KR" dirty="0" err="1"/>
              <a:t>systemcall</a:t>
            </a:r>
            <a:r>
              <a:rPr lang="ko-KR" altLang="en-US" dirty="0"/>
              <a:t>을 자체적으로 관리 할 수 있게 함</a:t>
            </a:r>
            <a:endParaRPr lang="en-US" altLang="ko-KR" dirty="0"/>
          </a:p>
          <a:p>
            <a:pPr lvl="1"/>
            <a:r>
              <a:rPr lang="ko-KR" altLang="en-US" dirty="0"/>
              <a:t>그리하여 </a:t>
            </a:r>
            <a:r>
              <a:rPr lang="en-US" altLang="ko-KR" dirty="0"/>
              <a:t>LxCore.sys</a:t>
            </a:r>
            <a:r>
              <a:rPr lang="ko-KR" altLang="en-US" dirty="0"/>
              <a:t>는 </a:t>
            </a:r>
            <a:r>
              <a:rPr lang="en-US" altLang="ko-KR" dirty="0" err="1"/>
              <a:t>pico</a:t>
            </a:r>
            <a:r>
              <a:rPr lang="en-US" altLang="ko-KR" dirty="0"/>
              <a:t> provider</a:t>
            </a:r>
          </a:p>
          <a:p>
            <a:r>
              <a:rPr lang="en-US" altLang="ko-KR" dirty="0"/>
              <a:t>EPROCESS</a:t>
            </a:r>
            <a:r>
              <a:rPr lang="ko-KR" altLang="en-US" dirty="0"/>
              <a:t>내부에서 </a:t>
            </a:r>
            <a:r>
              <a:rPr lang="en-US" altLang="ko-KR" dirty="0"/>
              <a:t>ELF64 binary</a:t>
            </a:r>
            <a:r>
              <a:rPr lang="ko-KR" altLang="en-US" dirty="0"/>
              <a:t>파일을 가리키고 있음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FF08AA4-647E-4483-8AFD-B0511D89F878}"/>
              </a:ext>
            </a:extLst>
          </p:cNvPr>
          <p:cNvSpPr/>
          <p:nvPr/>
        </p:nvSpPr>
        <p:spPr>
          <a:xfrm>
            <a:off x="6657132" y="4049485"/>
            <a:ext cx="4211735" cy="2195450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F4A780F-71A3-4ADA-A285-4B5FD757D9B3}"/>
              </a:ext>
            </a:extLst>
          </p:cNvPr>
          <p:cNvSpPr/>
          <p:nvPr/>
        </p:nvSpPr>
        <p:spPr>
          <a:xfrm>
            <a:off x="6853320" y="5278950"/>
            <a:ext cx="3819358" cy="88856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Pico Provider: LxCore.sys</a:t>
            </a:r>
            <a:endParaRPr lang="ko-KR" altLang="en-US" sz="1600" dirty="0"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0F2610A-1E31-4FF5-9FD3-634504697B5F}"/>
              </a:ext>
            </a:extLst>
          </p:cNvPr>
          <p:cNvSpPr/>
          <p:nvPr/>
        </p:nvSpPr>
        <p:spPr>
          <a:xfrm>
            <a:off x="6657132" y="4049485"/>
            <a:ext cx="4211735" cy="219544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System</a:t>
            </a:r>
            <a:r>
              <a:rPr lang="ko-KR" altLang="en-US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 </a:t>
            </a:r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address space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9C0149D-5067-4901-99F0-859ADD8EF5CD}"/>
              </a:ext>
            </a:extLst>
          </p:cNvPr>
          <p:cNvSpPr/>
          <p:nvPr/>
        </p:nvSpPr>
        <p:spPr>
          <a:xfrm>
            <a:off x="6657131" y="2612571"/>
            <a:ext cx="4211735" cy="1436914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User mode address space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FD18125D-F2C4-440D-9DA2-69D92F22BE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01149" y="5339443"/>
            <a:ext cx="1312409" cy="277586"/>
          </a:xfrm>
          <a:prstGeom prst="rect">
            <a:avLst/>
          </a:prstGeom>
          <a:solidFill>
            <a:srgbClr val="B14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PICO API</a:t>
            </a:r>
          </a:p>
        </p:txBody>
      </p:sp>
      <p:sp>
        <p:nvSpPr>
          <p:cNvPr id="12" name="내용 개체 틀 10">
            <a:extLst>
              <a:ext uri="{FF2B5EF4-FFF2-40B4-BE49-F238E27FC236}">
                <a16:creationId xmlns:a16="http://schemas.microsoft.com/office/drawing/2014/main" id="{E92E03DB-D17C-4D0D-9E62-3AA578AE3DF5}"/>
              </a:ext>
            </a:extLst>
          </p:cNvPr>
          <p:cNvSpPr txBox="1">
            <a:spLocks/>
          </p:cNvSpPr>
          <p:nvPr/>
        </p:nvSpPr>
        <p:spPr>
          <a:xfrm>
            <a:off x="7947932" y="3002789"/>
            <a:ext cx="1691368" cy="721790"/>
          </a:xfrm>
          <a:prstGeom prst="rect">
            <a:avLst/>
          </a:prstGeom>
          <a:solidFill>
            <a:srgbClr val="DDB0FF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274320" indent="-27432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783" indent="-27432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50"/>
              </a:buClr>
              <a:buFont typeface="Wingdings" panose="05000000000000000000" pitchFamily="2" charset="2"/>
              <a:buChar char=""/>
              <a:defRPr sz="18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F0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ELF64 binary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DBE07E8-676A-418E-ABBA-3AC958012BB0}"/>
              </a:ext>
            </a:extLst>
          </p:cNvPr>
          <p:cNvCxnSpPr>
            <a:cxnSpLocks/>
            <a:stCxn id="21" idx="0"/>
            <a:endCxn id="12" idx="2"/>
          </p:cNvCxnSpPr>
          <p:nvPr/>
        </p:nvCxnSpPr>
        <p:spPr>
          <a:xfrm flipV="1">
            <a:off x="7760239" y="3724579"/>
            <a:ext cx="1033377" cy="7981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내용 개체 틀 10">
            <a:extLst>
              <a:ext uri="{FF2B5EF4-FFF2-40B4-BE49-F238E27FC236}">
                <a16:creationId xmlns:a16="http://schemas.microsoft.com/office/drawing/2014/main" id="{D2EEDCF5-AA28-4F49-8EE4-4A561FE73AE1}"/>
              </a:ext>
            </a:extLst>
          </p:cNvPr>
          <p:cNvSpPr txBox="1">
            <a:spLocks/>
          </p:cNvSpPr>
          <p:nvPr/>
        </p:nvSpPr>
        <p:spPr>
          <a:xfrm>
            <a:off x="6914555" y="4522772"/>
            <a:ext cx="1691368" cy="721790"/>
          </a:xfrm>
          <a:prstGeom prst="rect">
            <a:avLst/>
          </a:prstGeom>
          <a:solidFill>
            <a:srgbClr val="B14AFF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274320" indent="-27432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783" indent="-27432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50"/>
              </a:buClr>
              <a:buFont typeface="Wingdings" panose="05000000000000000000" pitchFamily="2" charset="2"/>
              <a:buChar char=""/>
              <a:defRPr sz="18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F0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1600" dirty="0">
                <a:latin typeface="Consolas" panose="020B0609020204030204" pitchFamily="49" charset="0"/>
                <a:ea typeface="KoPub돋움체 Medium" panose="00000600000000000000" pitchFamily="2" charset="-127"/>
              </a:rPr>
              <a:t>EPROCESS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8018D8E-6D1C-4989-8F5E-DAE5B9A9AA5F}"/>
              </a:ext>
            </a:extLst>
          </p:cNvPr>
          <p:cNvCxnSpPr>
            <a:cxnSpLocks/>
            <a:stCxn id="11" idx="1"/>
            <a:endCxn id="21" idx="3"/>
          </p:cNvCxnSpPr>
          <p:nvPr/>
        </p:nvCxnSpPr>
        <p:spPr>
          <a:xfrm flipH="1" flipV="1">
            <a:off x="8605923" y="4883667"/>
            <a:ext cx="595226" cy="5945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5140A68A-4766-4035-A5E7-07B0E4991491}"/>
              </a:ext>
            </a:extLst>
          </p:cNvPr>
          <p:cNvCxnSpPr>
            <a:cxnSpLocks/>
            <a:stCxn id="12" idx="2"/>
            <a:endCxn id="11" idx="0"/>
          </p:cNvCxnSpPr>
          <p:nvPr/>
        </p:nvCxnSpPr>
        <p:spPr>
          <a:xfrm>
            <a:off x="8793616" y="3724579"/>
            <a:ext cx="1063738" cy="161486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03B3DB-BD02-415E-B4A2-5DD041D96887}"/>
              </a:ext>
            </a:extLst>
          </p:cNvPr>
          <p:cNvSpPr/>
          <p:nvPr/>
        </p:nvSpPr>
        <p:spPr>
          <a:xfrm>
            <a:off x="6660548" y="2254333"/>
            <a:ext cx="4208318" cy="383363"/>
          </a:xfrm>
          <a:prstGeom prst="rect">
            <a:avLst/>
          </a:prstGeom>
          <a:solidFill>
            <a:srgbClr val="F4B9F7"/>
          </a:solidFill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KoPub돋움체 Medium" panose="00000600000000000000" pitchFamily="2" charset="-127"/>
              </a:rPr>
              <a:t>Pico process</a:t>
            </a:r>
            <a:endParaRPr lang="ko-KR" altLang="en-US" sz="1600" dirty="0">
              <a:solidFill>
                <a:sysClr val="windowText" lastClr="000000"/>
              </a:solidFill>
              <a:latin typeface="Consolas" panose="020B0609020204030204" pitchFamily="49" charset="0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9742120"/>
      </p:ext>
    </p:extLst>
  </p:cSld>
  <p:clrMapOvr>
    <a:masterClrMapping/>
  </p:clrMapOvr>
</p:sld>
</file>

<file path=ppt/theme/theme1.xml><?xml version="1.0" encoding="utf-8"?>
<a:theme xmlns:a="http://schemas.openxmlformats.org/drawingml/2006/main" name="One Lis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Britannic Bold"/>
        <a:ea typeface="본명조 Heavy"/>
        <a:cs typeface=""/>
      </a:majorFont>
      <a:minorFont>
        <a:latin typeface="Amaranth"/>
        <a:ea typeface="본고딕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2EDE3412-EFF5-4690-9B6E-675B9B7DDBD1}" vid="{D35ADE08-6298-4040-BCAC-34889558571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hit 220103_수정</Template>
  <TotalTime>2886</TotalTime>
  <Words>951</Words>
  <Application>Microsoft Office PowerPoint</Application>
  <PresentationFormat>와이드스크린</PresentationFormat>
  <Paragraphs>215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1" baseType="lpstr">
      <vt:lpstr>Consolas</vt:lpstr>
      <vt:lpstr>Wingdings</vt:lpstr>
      <vt:lpstr>Britannic Bold</vt:lpstr>
      <vt:lpstr>Arial</vt:lpstr>
      <vt:lpstr>Amaranth</vt:lpstr>
      <vt:lpstr>본고딕 KR Regular</vt:lpstr>
      <vt:lpstr>One List</vt:lpstr>
      <vt:lpstr>WSL</vt:lpstr>
      <vt:lpstr>Contents</vt:lpstr>
      <vt:lpstr>QnA</vt:lpstr>
      <vt:lpstr>Component Detailed View </vt:lpstr>
      <vt:lpstr>WSL Structured Diagram</vt:lpstr>
      <vt:lpstr>Definition of Program and Process</vt:lpstr>
      <vt:lpstr>NT Process Internal Structure</vt:lpstr>
      <vt:lpstr>The Difference between NT and Pico Process on WSL</vt:lpstr>
      <vt:lpstr>The Steps for creating Pico Process</vt:lpstr>
      <vt:lpstr>What is COM</vt:lpstr>
      <vt:lpstr>The Communication between bash.exe and LxssManager.dll </vt:lpstr>
      <vt:lpstr>LxssManager.dll to LxCore</vt:lpstr>
      <vt:lpstr>Overall Flow  - initialize</vt:lpstr>
      <vt:lpstr>1. User launched Bash.exe</vt:lpstr>
      <vt:lpstr>2. bash.exe called COM class function of LxssManager.dll</vt:lpstr>
      <vt:lpstr>3. LxssManager.dll command to LxCore.sys through Device Object Interface</vt:lpstr>
      <vt:lpstr>4. LxCore.sys create pico Process through PICO API</vt:lpstr>
      <vt:lpstr>5. LxCore.sys create IPC interface between LxssManager.dll and Init daemon</vt:lpstr>
      <vt:lpstr>6. Init daemon called ‘fork’ system call to make /bash pico process</vt:lpstr>
      <vt:lpstr>7. Initialization Completed</vt:lpstr>
      <vt:lpstr>User mode Flow-  ls command</vt:lpstr>
      <vt:lpstr>Bash.exe</vt:lpstr>
      <vt:lpstr>Conclusion</vt:lpstr>
      <vt:lpstr>Future 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WSL</dc:title>
  <dc:creator>손수민</dc:creator>
  <cp:lastModifiedBy>손수민</cp:lastModifiedBy>
  <cp:revision>29</cp:revision>
  <cp:lastPrinted>2016-11-28T00:53:03Z</cp:lastPrinted>
  <dcterms:created xsi:type="dcterms:W3CDTF">2022-03-18T06:04:03Z</dcterms:created>
  <dcterms:modified xsi:type="dcterms:W3CDTF">2022-04-01T04:38:06Z</dcterms:modified>
</cp:coreProperties>
</file>